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8288000" cy="10287000"/>
  <p:notesSz cx="6858000" cy="9144000"/>
  <p:embeddedFontLst>
    <p:embeddedFont>
      <p:font typeface="Arimo" panose="020B0604020202020204" charset="0"/>
      <p:regular r:id="rId25"/>
    </p:embeddedFont>
    <p:embeddedFont>
      <p:font typeface="Barlow Condensed Semi-Bold" panose="020B0604020202020204" charset="0"/>
      <p:regular r:id="rId26"/>
    </p:embeddedFont>
    <p:embeddedFont>
      <p:font typeface="Crimson Roman Bold" panose="020B0604020202020204" charset="0"/>
      <p:regular r:id="rId27"/>
    </p:embeddedFont>
    <p:embeddedFont>
      <p:font typeface="Open Sans" panose="020B0606030504020204" pitchFamily="34" charset="0"/>
      <p:regular r:id="rId28"/>
    </p:embeddedFont>
    <p:embeddedFont>
      <p:font typeface="Open Sans Bold" panose="020B0806030504020204" charset="0"/>
      <p:regular r:id="rId29"/>
    </p:embeddedFont>
    <p:embeddedFont>
      <p:font typeface="Raleway"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ge Gentile" userId="f331ee8e-d029-466c-baa5-83e42e22f6ec" providerId="ADAL" clId="{6637D71A-E2AF-47B6-B51A-B75458059928}"/>
    <pc:docChg chg="modSld">
      <pc:chgData name="Paige Gentile" userId="f331ee8e-d029-466c-baa5-83e42e22f6ec" providerId="ADAL" clId="{6637D71A-E2AF-47B6-B51A-B75458059928}" dt="2025-05-16T18:50:26.185" v="31" actId="20577"/>
      <pc:docMkLst>
        <pc:docMk/>
      </pc:docMkLst>
      <pc:sldChg chg="modSp mod">
        <pc:chgData name="Paige Gentile" userId="f331ee8e-d029-466c-baa5-83e42e22f6ec" providerId="ADAL" clId="{6637D71A-E2AF-47B6-B51A-B75458059928}" dt="2025-05-16T18:50:26.185" v="31" actId="20577"/>
        <pc:sldMkLst>
          <pc:docMk/>
          <pc:sldMk cId="0" sldId="273"/>
        </pc:sldMkLst>
        <pc:spChg chg="mod">
          <ac:chgData name="Paige Gentile" userId="f331ee8e-d029-466c-baa5-83e42e22f6ec" providerId="ADAL" clId="{6637D71A-E2AF-47B6-B51A-B75458059928}" dt="2025-05-16T18:50:26.185" v="31" actId="20577"/>
          <ac:spMkLst>
            <pc:docMk/>
            <pc:sldMk cId="0" sldId="273"/>
            <ac:spMk id="8" creationId="{00000000-0000-0000-0000-000000000000}"/>
          </ac:spMkLst>
        </pc:spChg>
      </pc:sldChg>
    </pc:docChg>
  </pc:docChgLst>
  <pc:docChgLst>
    <pc:chgData name="McKayla Hajjar" userId="d2514c80-d65f-4a78-8d2d-22b8344ca674" providerId="ADAL" clId="{ED04D648-59C0-4052-B9AF-8923891C4273}"/>
    <pc:docChg chg="modSld">
      <pc:chgData name="McKayla Hajjar" userId="d2514c80-d65f-4a78-8d2d-22b8344ca674" providerId="ADAL" clId="{ED04D648-59C0-4052-B9AF-8923891C4273}" dt="2025-07-21T18:57:09.268" v="2" actId="20577"/>
      <pc:docMkLst>
        <pc:docMk/>
      </pc:docMkLst>
      <pc:sldChg chg="modSp mod">
        <pc:chgData name="McKayla Hajjar" userId="d2514c80-d65f-4a78-8d2d-22b8344ca674" providerId="ADAL" clId="{ED04D648-59C0-4052-B9AF-8923891C4273}" dt="2025-07-21T18:56:42.715" v="0" actId="20577"/>
        <pc:sldMkLst>
          <pc:docMk/>
          <pc:sldMk cId="0" sldId="263"/>
        </pc:sldMkLst>
        <pc:spChg chg="mod">
          <ac:chgData name="McKayla Hajjar" userId="d2514c80-d65f-4a78-8d2d-22b8344ca674" providerId="ADAL" clId="{ED04D648-59C0-4052-B9AF-8923891C4273}" dt="2025-07-21T18:56:42.715" v="0" actId="20577"/>
          <ac:spMkLst>
            <pc:docMk/>
            <pc:sldMk cId="0" sldId="263"/>
            <ac:spMk id="9" creationId="{00000000-0000-0000-0000-000000000000}"/>
          </ac:spMkLst>
        </pc:spChg>
      </pc:sldChg>
      <pc:sldChg chg="modSp mod">
        <pc:chgData name="McKayla Hajjar" userId="d2514c80-d65f-4a78-8d2d-22b8344ca674" providerId="ADAL" clId="{ED04D648-59C0-4052-B9AF-8923891C4273}" dt="2025-07-21T18:56:53.980" v="1" actId="20577"/>
        <pc:sldMkLst>
          <pc:docMk/>
          <pc:sldMk cId="0" sldId="264"/>
        </pc:sldMkLst>
        <pc:spChg chg="mod">
          <ac:chgData name="McKayla Hajjar" userId="d2514c80-d65f-4a78-8d2d-22b8344ca674" providerId="ADAL" clId="{ED04D648-59C0-4052-B9AF-8923891C4273}" dt="2025-07-21T18:56:53.980" v="1" actId="20577"/>
          <ac:spMkLst>
            <pc:docMk/>
            <pc:sldMk cId="0" sldId="264"/>
            <ac:spMk id="9" creationId="{00000000-0000-0000-0000-000000000000}"/>
          </ac:spMkLst>
        </pc:spChg>
      </pc:sldChg>
      <pc:sldChg chg="modSp mod">
        <pc:chgData name="McKayla Hajjar" userId="d2514c80-d65f-4a78-8d2d-22b8344ca674" providerId="ADAL" clId="{ED04D648-59C0-4052-B9AF-8923891C4273}" dt="2025-07-21T18:57:09.268" v="2" actId="20577"/>
        <pc:sldMkLst>
          <pc:docMk/>
          <pc:sldMk cId="0" sldId="268"/>
        </pc:sldMkLst>
        <pc:spChg chg="mod">
          <ac:chgData name="McKayla Hajjar" userId="d2514c80-d65f-4a78-8d2d-22b8344ca674" providerId="ADAL" clId="{ED04D648-59C0-4052-B9AF-8923891C4273}" dt="2025-07-21T18:57:09.268" v="2" actId="20577"/>
          <ac:spMkLst>
            <pc:docMk/>
            <pc:sldMk cId="0" sldId="268"/>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36567-9FF1-4EFB-98D2-E6335AA5A116}" type="datetimeFigureOut">
              <a:rPr lang="en-US" smtClean="0"/>
              <a:t>7/21/2025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A2A33-E17C-47D9-A5D1-5CBAC24BE636}" type="slidenum">
              <a:rPr lang="en-US" smtClean="0"/>
              <a:t>‹#›</a:t>
            </a:fld>
            <a:endParaRPr lang="en-US" dirty="0"/>
          </a:p>
        </p:txBody>
      </p:sp>
    </p:spTree>
    <p:extLst>
      <p:ext uri="{BB962C8B-B14F-4D97-AF65-F5344CB8AC3E}">
        <p14:creationId xmlns:p14="http://schemas.microsoft.com/office/powerpoint/2010/main" val="241372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A2A33-E17C-47D9-A5D1-5CBAC24BE636}" type="slidenum">
              <a:rPr lang="en-US" smtClean="0"/>
              <a:t>7</a:t>
            </a:fld>
            <a:endParaRPr lang="en-US" dirty="0"/>
          </a:p>
        </p:txBody>
      </p:sp>
    </p:spTree>
    <p:extLst>
      <p:ext uri="{BB962C8B-B14F-4D97-AF65-F5344CB8AC3E}">
        <p14:creationId xmlns:p14="http://schemas.microsoft.com/office/powerpoint/2010/main" val="268519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sp>
        <p:nvSpPr>
          <p:cNvPr id="4" name="Freeform 4"/>
          <p:cNvSpPr/>
          <p:nvPr/>
        </p:nvSpPr>
        <p:spPr>
          <a:xfrm>
            <a:off x="12430272" y="233299"/>
            <a:ext cx="5513793" cy="1488225"/>
          </a:xfrm>
          <a:custGeom>
            <a:avLst/>
            <a:gdLst/>
            <a:ahLst/>
            <a:cxnLst/>
            <a:rect l="l" t="t" r="r" b="b"/>
            <a:pathLst>
              <a:path w="5513793" h="1488225">
                <a:moveTo>
                  <a:pt x="0" y="0"/>
                </a:moveTo>
                <a:lnTo>
                  <a:pt x="5513794" y="0"/>
                </a:lnTo>
                <a:lnTo>
                  <a:pt x="5513794" y="1488225"/>
                </a:lnTo>
                <a:lnTo>
                  <a:pt x="0" y="1488225"/>
                </a:lnTo>
                <a:lnTo>
                  <a:pt x="0" y="0"/>
                </a:lnTo>
                <a:close/>
              </a:path>
            </a:pathLst>
          </a:custGeom>
          <a:blipFill>
            <a:blip r:embed="rId2"/>
            <a:stretch>
              <a:fillRect/>
            </a:stretch>
          </a:blipFill>
        </p:spPr>
        <p:txBody>
          <a:bodyPr/>
          <a:lstStyle/>
          <a:p>
            <a:endParaRPr lang="en-US" dirty="0"/>
          </a:p>
        </p:txBody>
      </p:sp>
      <p:sp>
        <p:nvSpPr>
          <p:cNvPr id="5" name="Freeform 5"/>
          <p:cNvSpPr/>
          <p:nvPr/>
        </p:nvSpPr>
        <p:spPr>
          <a:xfrm>
            <a:off x="1" y="1884572"/>
            <a:ext cx="18288000" cy="8758969"/>
          </a:xfrm>
          <a:custGeom>
            <a:avLst/>
            <a:gdLst/>
            <a:ahLst/>
            <a:cxnLst/>
            <a:rect l="l" t="t" r="r" b="b"/>
            <a:pathLst>
              <a:path w="18407663" h="8758969">
                <a:moveTo>
                  <a:pt x="0" y="0"/>
                </a:moveTo>
                <a:lnTo>
                  <a:pt x="18407663" y="0"/>
                </a:lnTo>
                <a:lnTo>
                  <a:pt x="18407663" y="8758969"/>
                </a:lnTo>
                <a:lnTo>
                  <a:pt x="0" y="8758969"/>
                </a:lnTo>
                <a:lnTo>
                  <a:pt x="0" y="0"/>
                </a:lnTo>
                <a:close/>
              </a:path>
            </a:pathLst>
          </a:custGeom>
          <a:blipFill>
            <a:blip r:embed="rId3"/>
            <a:stretch>
              <a:fillRect t="-20686" b="-10662"/>
            </a:stretch>
          </a:blipFill>
        </p:spPr>
        <p:txBody>
          <a:bodyPr/>
          <a:lstStyle/>
          <a:p>
            <a:endParaRPr lang="en-US" dirty="0"/>
          </a:p>
        </p:txBody>
      </p:sp>
      <p:sp>
        <p:nvSpPr>
          <p:cNvPr id="6" name="TextBox 6"/>
          <p:cNvSpPr txBox="1"/>
          <p:nvPr/>
        </p:nvSpPr>
        <p:spPr>
          <a:xfrm>
            <a:off x="431550" y="9505876"/>
            <a:ext cx="545862" cy="540236"/>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grpSp>
        <p:nvGrpSpPr>
          <p:cNvPr id="7" name="Group 7"/>
          <p:cNvGrpSpPr/>
          <p:nvPr/>
        </p:nvGrpSpPr>
        <p:grpSpPr>
          <a:xfrm>
            <a:off x="5029200" y="3291851"/>
            <a:ext cx="8229600" cy="3707985"/>
            <a:chOff x="0" y="0"/>
            <a:chExt cx="10972800" cy="4943981"/>
          </a:xfrm>
        </p:grpSpPr>
        <p:sp>
          <p:nvSpPr>
            <p:cNvPr id="8" name="TextBox 8"/>
            <p:cNvSpPr txBox="1"/>
            <p:nvPr/>
          </p:nvSpPr>
          <p:spPr>
            <a:xfrm>
              <a:off x="0" y="1699640"/>
              <a:ext cx="10972800" cy="3244340"/>
            </a:xfrm>
            <a:prstGeom prst="rect">
              <a:avLst/>
            </a:prstGeom>
          </p:spPr>
          <p:txBody>
            <a:bodyPr lIns="0" tIns="0" rIns="0" bIns="0" rtlCol="0" anchor="t">
              <a:spAutoFit/>
            </a:bodyPr>
            <a:lstStyle/>
            <a:p>
              <a:pPr algn="ctr">
                <a:lnSpc>
                  <a:spcPts val="16203"/>
                </a:lnSpc>
              </a:pPr>
              <a:r>
                <a:rPr lang="en-US" sz="19062" b="1" spc="-571" dirty="0">
                  <a:solidFill>
                    <a:srgbClr val="186433"/>
                  </a:solidFill>
                  <a:latin typeface="Barlow Condensed Semi-Bold"/>
                  <a:ea typeface="Barlow Condensed Semi-Bold"/>
                  <a:cs typeface="Barlow Condensed Semi-Bold"/>
                  <a:sym typeface="Barlow Condensed Semi-Bold"/>
                </a:rPr>
                <a:t>PLANNING</a:t>
              </a:r>
            </a:p>
          </p:txBody>
        </p:sp>
        <p:sp>
          <p:nvSpPr>
            <p:cNvPr id="9" name="TextBox 9"/>
            <p:cNvSpPr txBox="1"/>
            <p:nvPr/>
          </p:nvSpPr>
          <p:spPr>
            <a:xfrm>
              <a:off x="2138983" y="171450"/>
              <a:ext cx="6694834" cy="1683339"/>
            </a:xfrm>
            <a:prstGeom prst="rect">
              <a:avLst/>
            </a:prstGeom>
          </p:spPr>
          <p:txBody>
            <a:bodyPr lIns="0" tIns="0" rIns="0" bIns="0" rtlCol="0" anchor="t">
              <a:spAutoFit/>
            </a:bodyPr>
            <a:lstStyle/>
            <a:p>
              <a:pPr algn="ctr">
                <a:lnSpc>
                  <a:spcPts val="7996"/>
                </a:lnSpc>
              </a:pPr>
              <a:r>
                <a:rPr lang="en-US" sz="8884" b="1" spc="177" dirty="0">
                  <a:solidFill>
                    <a:srgbClr val="162144"/>
                  </a:solidFill>
                  <a:latin typeface="Crimson Roman Bold"/>
                  <a:ea typeface="Crimson Roman Bold"/>
                  <a:cs typeface="Crimson Roman Bold"/>
                  <a:sym typeface="Crimson Roman Bold"/>
                </a:rPr>
                <a:t>Estate</a:t>
              </a:r>
            </a:p>
          </p:txBody>
        </p:sp>
      </p:grpSp>
      <p:sp>
        <p:nvSpPr>
          <p:cNvPr id="10" name="TextBox 10"/>
          <p:cNvSpPr txBox="1"/>
          <p:nvPr/>
        </p:nvSpPr>
        <p:spPr>
          <a:xfrm>
            <a:off x="1278329" y="9229725"/>
            <a:ext cx="16230600" cy="828817"/>
          </a:xfrm>
          <a:prstGeom prst="rect">
            <a:avLst/>
          </a:prstGeom>
        </p:spPr>
        <p:txBody>
          <a:bodyPr lIns="0" tIns="0" rIns="0" bIns="0" rtlCol="0" anchor="t">
            <a:spAutoFit/>
          </a:bodyPr>
          <a:lstStyle/>
          <a:p>
            <a:pPr algn="ctr">
              <a:lnSpc>
                <a:spcPts val="2239"/>
              </a:lnSpc>
              <a:spcBef>
                <a:spcPct val="0"/>
              </a:spcBef>
            </a:pPr>
            <a:r>
              <a:rPr lang="en-US" sz="1599" dirty="0">
                <a:solidFill>
                  <a:srgbClr val="000000"/>
                </a:solidFill>
                <a:latin typeface="Open Sans"/>
                <a:ea typeface="Open Sans"/>
                <a:cs typeface="Open Sans"/>
                <a:sym typeface="Open Sans"/>
              </a:rPr>
              <a:t>The financial consultants at Olympia wealth &amp; life management are registered representatives with, and securities offered through LPL financial, member FINRA/SIPC. Investment advice offered through Stratos wealth partners, ltd., A registered investment advisor. Stratos wealth partners, ltd., And Olympia wealth &amp; life management are separate entities from LPL financial.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2724295"/>
            <a:ext cx="16701273" cy="5978062"/>
            <a:chOff x="0" y="0"/>
            <a:chExt cx="3884077" cy="1390269"/>
          </a:xfrm>
        </p:grpSpPr>
        <p:sp>
          <p:nvSpPr>
            <p:cNvPr id="6" name="Freeform 6"/>
            <p:cNvSpPr/>
            <p:nvPr/>
          </p:nvSpPr>
          <p:spPr>
            <a:xfrm>
              <a:off x="0" y="0"/>
              <a:ext cx="3884077" cy="1390268"/>
            </a:xfrm>
            <a:custGeom>
              <a:avLst/>
              <a:gdLst/>
              <a:ahLst/>
              <a:cxnLst/>
              <a:rect l="l" t="t" r="r" b="b"/>
              <a:pathLst>
                <a:path w="3884077" h="1390268">
                  <a:moveTo>
                    <a:pt x="0" y="0"/>
                  </a:moveTo>
                  <a:lnTo>
                    <a:pt x="3884077" y="0"/>
                  </a:lnTo>
                  <a:lnTo>
                    <a:pt x="3884077" y="1390268"/>
                  </a:lnTo>
                  <a:lnTo>
                    <a:pt x="0" y="1390268"/>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793364" y="2724295"/>
          <a:ext cx="16701273" cy="597806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3465">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Type of Policy</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Custodian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Notes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5566">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1364">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7667">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284116"/>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Life Insurance and Long-Term Care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2724295"/>
            <a:ext cx="16701273" cy="5978062"/>
            <a:chOff x="0" y="0"/>
            <a:chExt cx="3884077" cy="1390269"/>
          </a:xfrm>
        </p:grpSpPr>
        <p:sp>
          <p:nvSpPr>
            <p:cNvPr id="6" name="Freeform 6"/>
            <p:cNvSpPr/>
            <p:nvPr/>
          </p:nvSpPr>
          <p:spPr>
            <a:xfrm>
              <a:off x="0" y="0"/>
              <a:ext cx="3884077" cy="1390268"/>
            </a:xfrm>
            <a:custGeom>
              <a:avLst/>
              <a:gdLst/>
              <a:ahLst/>
              <a:cxnLst/>
              <a:rect l="l" t="t" r="r" b="b"/>
              <a:pathLst>
                <a:path w="3884077" h="1390268">
                  <a:moveTo>
                    <a:pt x="0" y="0"/>
                  </a:moveTo>
                  <a:lnTo>
                    <a:pt x="3884077" y="0"/>
                  </a:lnTo>
                  <a:lnTo>
                    <a:pt x="3884077" y="1390268"/>
                  </a:lnTo>
                  <a:lnTo>
                    <a:pt x="0" y="1390268"/>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793364" y="2726042"/>
          <a:ext cx="16701273" cy="597806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3465">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Item</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Estimated Value</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Additional Notes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5566">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1364">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7667">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203471"/>
            <a:ext cx="16701273" cy="968375"/>
          </a:xfrm>
          <a:prstGeom prst="rect">
            <a:avLst/>
          </a:prstGeom>
        </p:spPr>
        <p:txBody>
          <a:bodyPr lIns="0" tIns="0" rIns="0" bIns="0" rtlCol="0" anchor="t">
            <a:spAutoFit/>
          </a:bodyPr>
          <a:lstStyle/>
          <a:p>
            <a:pPr algn="ctr">
              <a:lnSpc>
                <a:spcPts val="4200"/>
              </a:lnSpc>
            </a:pPr>
            <a:r>
              <a:rPr lang="en-US" sz="3000" dirty="0">
                <a:solidFill>
                  <a:srgbClr val="171616"/>
                </a:solidFill>
                <a:latin typeface="Raleway"/>
                <a:ea typeface="Raleway"/>
                <a:cs typeface="Raleway"/>
                <a:sym typeface="Raleway"/>
              </a:rPr>
              <a:t>What other gifts would you like to leave from your estate?</a:t>
            </a:r>
          </a:p>
          <a:p>
            <a:pPr algn="ctr">
              <a:lnSpc>
                <a:spcPts val="3500"/>
              </a:lnSpc>
              <a:spcBef>
                <a:spcPct val="0"/>
              </a:spcBef>
            </a:pPr>
            <a:r>
              <a:rPr lang="en-US" sz="2500" dirty="0">
                <a:solidFill>
                  <a:srgbClr val="171616"/>
                </a:solidFill>
                <a:latin typeface="Raleway"/>
                <a:ea typeface="Raleway"/>
                <a:cs typeface="Raleway"/>
                <a:sym typeface="Raleway"/>
              </a:rPr>
              <a:t>This could be monetary sums or a physical gift/property.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2724295"/>
            <a:ext cx="16701273" cy="5978062"/>
            <a:chOff x="0" y="0"/>
            <a:chExt cx="3884077" cy="1390269"/>
          </a:xfrm>
        </p:grpSpPr>
        <p:sp>
          <p:nvSpPr>
            <p:cNvPr id="6" name="Freeform 6"/>
            <p:cNvSpPr/>
            <p:nvPr/>
          </p:nvSpPr>
          <p:spPr>
            <a:xfrm>
              <a:off x="0" y="0"/>
              <a:ext cx="3884077" cy="1390268"/>
            </a:xfrm>
            <a:custGeom>
              <a:avLst/>
              <a:gdLst/>
              <a:ahLst/>
              <a:cxnLst/>
              <a:rect l="l" t="t" r="r" b="b"/>
              <a:pathLst>
                <a:path w="3884077" h="1390268">
                  <a:moveTo>
                    <a:pt x="0" y="0"/>
                  </a:moveTo>
                  <a:lnTo>
                    <a:pt x="3884077" y="0"/>
                  </a:lnTo>
                  <a:lnTo>
                    <a:pt x="3884077" y="1390268"/>
                  </a:lnTo>
                  <a:lnTo>
                    <a:pt x="0" y="1390268"/>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793364" y="2726042"/>
          <a:ext cx="16701273" cy="597806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3465">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Organization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Amount or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Contact Information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5566">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1364">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7667">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155846"/>
            <a:ext cx="16701273" cy="979172"/>
          </a:xfrm>
          <a:prstGeom prst="rect">
            <a:avLst/>
          </a:prstGeom>
        </p:spPr>
        <p:txBody>
          <a:bodyPr lIns="0" tIns="0" rIns="0" bIns="0" rtlCol="0" anchor="t">
            <a:spAutoFit/>
          </a:bodyPr>
          <a:lstStyle/>
          <a:p>
            <a:pPr algn="ctr">
              <a:lnSpc>
                <a:spcPts val="7979"/>
              </a:lnSpc>
              <a:spcBef>
                <a:spcPct val="0"/>
              </a:spcBef>
            </a:pPr>
            <a:r>
              <a:rPr lang="en-US" sz="5699" dirty="0">
                <a:solidFill>
                  <a:srgbClr val="171616"/>
                </a:solidFill>
                <a:latin typeface="Raleway"/>
                <a:ea typeface="Raleway"/>
                <a:cs typeface="Raleway"/>
                <a:sym typeface="Raleway"/>
              </a:rPr>
              <a:t>Are there any charities you would like to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3448481"/>
            <a:ext cx="16701273" cy="4937073"/>
            <a:chOff x="0" y="0"/>
            <a:chExt cx="3884077" cy="1148174"/>
          </a:xfrm>
        </p:grpSpPr>
        <p:sp>
          <p:nvSpPr>
            <p:cNvPr id="6" name="Freeform 6"/>
            <p:cNvSpPr/>
            <p:nvPr/>
          </p:nvSpPr>
          <p:spPr>
            <a:xfrm>
              <a:off x="0" y="0"/>
              <a:ext cx="3884077" cy="1148174"/>
            </a:xfrm>
            <a:custGeom>
              <a:avLst/>
              <a:gdLst/>
              <a:ahLst/>
              <a:cxnLst/>
              <a:rect l="l" t="t" r="r" b="b"/>
              <a:pathLst>
                <a:path w="3884077" h="1148174">
                  <a:moveTo>
                    <a:pt x="0" y="0"/>
                  </a:moveTo>
                  <a:lnTo>
                    <a:pt x="3884077" y="0"/>
                  </a:lnTo>
                  <a:lnTo>
                    <a:pt x="3884077" y="1148174"/>
                  </a:lnTo>
                  <a:lnTo>
                    <a:pt x="0" y="1148174"/>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793364" y="3448481"/>
          <a:ext cx="16701273" cy="493707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5691">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Name</a:t>
                      </a:r>
                      <a:endParaRPr lang="en-US" sz="1100" dirty="0"/>
                    </a:p>
                    <a:p>
                      <a:pPr algn="ctr">
                        <a:lnSpc>
                          <a:spcPts val="3079"/>
                        </a:lnSpc>
                      </a:pPr>
                      <a:r>
                        <a:rPr lang="en-US" sz="2199" dirty="0">
                          <a:solidFill>
                            <a:srgbClr val="000000"/>
                          </a:solidFill>
                          <a:latin typeface="Open Sans"/>
                          <a:ea typeface="Open Sans"/>
                          <a:cs typeface="Open Sans"/>
                          <a:sym typeface="Open Sans"/>
                        </a:rPr>
                        <a:t>(Please list a primary and a backup)</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Executor or Trustee</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Contact Info</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7388">
                <a:tc>
                  <a:txBody>
                    <a:bodyPr/>
                    <a:lstStyle/>
                    <a:p>
                      <a:pPr algn="l">
                        <a:lnSpc>
                          <a:spcPts val="2519"/>
                        </a:lnSpc>
                        <a:defRPr/>
                      </a:pPr>
                      <a:r>
                        <a:rPr lang="en-US" sz="1799" dirty="0">
                          <a:solidFill>
                            <a:srgbClr val="000000"/>
                          </a:solidFill>
                          <a:latin typeface="Open Sans"/>
                          <a:ea typeface="Open Sans"/>
                          <a:cs typeface="Open Sans"/>
                          <a:sym typeface="Open Sans"/>
                        </a:rPr>
                        <a:t>Primary: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3993">
                <a:tc>
                  <a:txBody>
                    <a:bodyPr/>
                    <a:lstStyle/>
                    <a:p>
                      <a:pPr algn="l">
                        <a:lnSpc>
                          <a:spcPts val="2519"/>
                        </a:lnSpc>
                        <a:defRPr/>
                      </a:pPr>
                      <a:r>
                        <a:rPr lang="en-US" sz="1799" dirty="0">
                          <a:solidFill>
                            <a:srgbClr val="000000"/>
                          </a:solidFill>
                          <a:latin typeface="Open Sans"/>
                          <a:ea typeface="Open Sans"/>
                          <a:cs typeface="Open Sans"/>
                          <a:sym typeface="Open Sans"/>
                        </a:rPr>
                        <a:t>Backup: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553005"/>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Executors and Trustees</a:t>
            </a:r>
          </a:p>
        </p:txBody>
      </p:sp>
      <p:sp>
        <p:nvSpPr>
          <p:cNvPr id="10" name="TextBox 10"/>
          <p:cNvSpPr txBox="1"/>
          <p:nvPr/>
        </p:nvSpPr>
        <p:spPr>
          <a:xfrm>
            <a:off x="12530623" y="9060180"/>
            <a:ext cx="4964013" cy="860426"/>
          </a:xfrm>
          <a:prstGeom prst="rect">
            <a:avLst/>
          </a:prstGeom>
        </p:spPr>
        <p:txBody>
          <a:bodyPr lIns="0" tIns="0" rIns="0" bIns="0" rtlCol="0" anchor="t">
            <a:spAutoFit/>
          </a:bodyPr>
          <a:lstStyle/>
          <a:p>
            <a:pPr algn="l">
              <a:lnSpc>
                <a:spcPts val="3499"/>
              </a:lnSpc>
              <a:spcBef>
                <a:spcPct val="0"/>
              </a:spcBef>
            </a:pPr>
            <a:r>
              <a:rPr lang="en-US" sz="2499" b="1" dirty="0">
                <a:solidFill>
                  <a:srgbClr val="171616"/>
                </a:solidFill>
                <a:latin typeface="Open Sans Bold"/>
                <a:ea typeface="Open Sans Bold"/>
                <a:cs typeface="Open Sans Bold"/>
                <a:sym typeface="Open Sans Bold"/>
              </a:rPr>
              <a:t>If referring to a Will: </a:t>
            </a:r>
            <a:r>
              <a:rPr lang="en-US" sz="2499" dirty="0">
                <a:solidFill>
                  <a:srgbClr val="171616"/>
                </a:solidFill>
                <a:latin typeface="Open Sans"/>
                <a:ea typeface="Open Sans"/>
                <a:cs typeface="Open Sans"/>
                <a:sym typeface="Open Sans"/>
              </a:rPr>
              <a:t>Executor</a:t>
            </a:r>
          </a:p>
          <a:p>
            <a:pPr algn="l">
              <a:lnSpc>
                <a:spcPts val="3499"/>
              </a:lnSpc>
              <a:spcBef>
                <a:spcPct val="0"/>
              </a:spcBef>
            </a:pPr>
            <a:r>
              <a:rPr lang="en-US" sz="2499" b="1" dirty="0">
                <a:solidFill>
                  <a:srgbClr val="171616"/>
                </a:solidFill>
                <a:latin typeface="Open Sans Bold"/>
                <a:ea typeface="Open Sans Bold"/>
                <a:cs typeface="Open Sans Bold"/>
                <a:sym typeface="Open Sans Bold"/>
              </a:rPr>
              <a:t>If referring to a Trust:</a:t>
            </a:r>
            <a:r>
              <a:rPr lang="en-US" sz="2499" dirty="0">
                <a:solidFill>
                  <a:srgbClr val="171616"/>
                </a:solidFill>
                <a:latin typeface="Open Sans"/>
                <a:ea typeface="Open Sans"/>
                <a:cs typeface="Open Sans"/>
                <a:sym typeface="Open Sans"/>
              </a:rPr>
              <a:t> Trustee(s)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977412" y="3312259"/>
            <a:ext cx="16701273" cy="4937073"/>
            <a:chOff x="0" y="0"/>
            <a:chExt cx="3884077" cy="1148174"/>
          </a:xfrm>
        </p:grpSpPr>
        <p:sp>
          <p:nvSpPr>
            <p:cNvPr id="6" name="Freeform 6"/>
            <p:cNvSpPr/>
            <p:nvPr/>
          </p:nvSpPr>
          <p:spPr>
            <a:xfrm>
              <a:off x="0" y="0"/>
              <a:ext cx="3884077" cy="1148174"/>
            </a:xfrm>
            <a:custGeom>
              <a:avLst/>
              <a:gdLst/>
              <a:ahLst/>
              <a:cxnLst/>
              <a:rect l="l" t="t" r="r" b="b"/>
              <a:pathLst>
                <a:path w="3884077" h="1148174">
                  <a:moveTo>
                    <a:pt x="0" y="0"/>
                  </a:moveTo>
                  <a:lnTo>
                    <a:pt x="3884077" y="0"/>
                  </a:lnTo>
                  <a:lnTo>
                    <a:pt x="3884077" y="1148174"/>
                  </a:lnTo>
                  <a:lnTo>
                    <a:pt x="0" y="1148174"/>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977412" y="3312259"/>
          <a:ext cx="16701273" cy="4937072"/>
        </p:xfrm>
        <a:graphic>
          <a:graphicData uri="http://schemas.openxmlformats.org/drawingml/2006/table">
            <a:tbl>
              <a:tblPr/>
              <a:tblGrid>
                <a:gridCol w="4986147">
                  <a:extLst>
                    <a:ext uri="{9D8B030D-6E8A-4147-A177-3AD203B41FA5}">
                      <a16:colId xmlns:a16="http://schemas.microsoft.com/office/drawing/2014/main" val="20000"/>
                    </a:ext>
                  </a:extLst>
                </a:gridCol>
                <a:gridCol w="5869905">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64404">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Guardian(s)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Name</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Contact Info</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8675">
                <a:tc>
                  <a:txBody>
                    <a:bodyPr/>
                    <a:lstStyle/>
                    <a:p>
                      <a:pPr algn="ctr">
                        <a:lnSpc>
                          <a:spcPts val="2519"/>
                        </a:lnSpc>
                        <a:defRPr/>
                      </a:pPr>
                      <a:r>
                        <a:rPr lang="en-US" sz="1799" dirty="0">
                          <a:solidFill>
                            <a:srgbClr val="000000"/>
                          </a:solidFill>
                          <a:latin typeface="Arimo"/>
                          <a:ea typeface="Arimo"/>
                          <a:cs typeface="Arimo"/>
                          <a:sym typeface="Arimo"/>
                        </a:rPr>
                        <a:t>Primary Guardian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3993">
                <a:tc>
                  <a:txBody>
                    <a:bodyPr/>
                    <a:lstStyle/>
                    <a:p>
                      <a:pPr algn="ctr">
                        <a:lnSpc>
                          <a:spcPts val="2519"/>
                        </a:lnSpc>
                        <a:defRPr/>
                      </a:pPr>
                      <a:r>
                        <a:rPr lang="en-US" sz="1799" dirty="0">
                          <a:solidFill>
                            <a:srgbClr val="000000"/>
                          </a:solidFill>
                          <a:latin typeface="Arimo"/>
                          <a:ea typeface="Arimo"/>
                          <a:cs typeface="Arimo"/>
                          <a:sym typeface="Arimo"/>
                        </a:rPr>
                        <a:t>Backup Guardian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284116"/>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Guardianship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3485618"/>
            <a:ext cx="16701273" cy="4937073"/>
            <a:chOff x="0" y="0"/>
            <a:chExt cx="3884077" cy="1148174"/>
          </a:xfrm>
        </p:grpSpPr>
        <p:sp>
          <p:nvSpPr>
            <p:cNvPr id="6" name="Freeform 6"/>
            <p:cNvSpPr/>
            <p:nvPr/>
          </p:nvSpPr>
          <p:spPr>
            <a:xfrm>
              <a:off x="0" y="0"/>
              <a:ext cx="3884077" cy="1148174"/>
            </a:xfrm>
            <a:custGeom>
              <a:avLst/>
              <a:gdLst/>
              <a:ahLst/>
              <a:cxnLst/>
              <a:rect l="l" t="t" r="r" b="b"/>
              <a:pathLst>
                <a:path w="3884077" h="1148174">
                  <a:moveTo>
                    <a:pt x="0" y="0"/>
                  </a:moveTo>
                  <a:lnTo>
                    <a:pt x="3884077" y="0"/>
                  </a:lnTo>
                  <a:lnTo>
                    <a:pt x="3884077" y="1148174"/>
                  </a:lnTo>
                  <a:lnTo>
                    <a:pt x="0" y="1148174"/>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793364" y="3485618"/>
          <a:ext cx="16701273" cy="493707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5691">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Name</a:t>
                      </a:r>
                      <a:endParaRPr lang="en-US" sz="1100" dirty="0"/>
                    </a:p>
                    <a:p>
                      <a:pPr algn="ctr">
                        <a:lnSpc>
                          <a:spcPts val="3079"/>
                        </a:lnSpc>
                      </a:pPr>
                      <a:r>
                        <a:rPr lang="en-US" sz="2199" dirty="0">
                          <a:solidFill>
                            <a:srgbClr val="000000"/>
                          </a:solidFill>
                          <a:latin typeface="Open Sans"/>
                          <a:ea typeface="Open Sans"/>
                          <a:cs typeface="Open Sans"/>
                          <a:sym typeface="Open Sans"/>
                        </a:rPr>
                        <a:t>(Please list a primary and a backup)</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Phone Number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Address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7388">
                <a:tc>
                  <a:txBody>
                    <a:bodyPr/>
                    <a:lstStyle/>
                    <a:p>
                      <a:pPr algn="l">
                        <a:lnSpc>
                          <a:spcPts val="2519"/>
                        </a:lnSpc>
                        <a:defRPr/>
                      </a:pPr>
                      <a:r>
                        <a:rPr lang="en-US" sz="1799" dirty="0">
                          <a:solidFill>
                            <a:srgbClr val="000000"/>
                          </a:solidFill>
                          <a:latin typeface="Open Sans"/>
                          <a:ea typeface="Open Sans"/>
                          <a:cs typeface="Open Sans"/>
                          <a:sym typeface="Open Sans"/>
                        </a:rPr>
                        <a:t>Primary: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3993">
                <a:tc>
                  <a:txBody>
                    <a:bodyPr/>
                    <a:lstStyle/>
                    <a:p>
                      <a:pPr algn="l">
                        <a:lnSpc>
                          <a:spcPts val="2519"/>
                        </a:lnSpc>
                        <a:defRPr/>
                      </a:pPr>
                      <a:r>
                        <a:rPr lang="en-US" sz="1799" dirty="0">
                          <a:solidFill>
                            <a:srgbClr val="000000"/>
                          </a:solidFill>
                          <a:latin typeface="Open Sans"/>
                          <a:ea typeface="Open Sans"/>
                          <a:cs typeface="Open Sans"/>
                          <a:sym typeface="Open Sans"/>
                        </a:rPr>
                        <a:t>Backup: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977412" y="1628243"/>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 Healthcare Power of Attorney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3485618"/>
            <a:ext cx="16701273" cy="4937073"/>
            <a:chOff x="0" y="0"/>
            <a:chExt cx="3884077" cy="1148174"/>
          </a:xfrm>
        </p:grpSpPr>
        <p:sp>
          <p:nvSpPr>
            <p:cNvPr id="6" name="Freeform 6"/>
            <p:cNvSpPr/>
            <p:nvPr/>
          </p:nvSpPr>
          <p:spPr>
            <a:xfrm>
              <a:off x="0" y="0"/>
              <a:ext cx="3884077" cy="1148174"/>
            </a:xfrm>
            <a:custGeom>
              <a:avLst/>
              <a:gdLst/>
              <a:ahLst/>
              <a:cxnLst/>
              <a:rect l="l" t="t" r="r" b="b"/>
              <a:pathLst>
                <a:path w="3884077" h="1148174">
                  <a:moveTo>
                    <a:pt x="0" y="0"/>
                  </a:moveTo>
                  <a:lnTo>
                    <a:pt x="3884077" y="0"/>
                  </a:lnTo>
                  <a:lnTo>
                    <a:pt x="3884077" y="1148174"/>
                  </a:lnTo>
                  <a:lnTo>
                    <a:pt x="0" y="1148174"/>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793364" y="3485618"/>
          <a:ext cx="16701273" cy="493707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5691">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Name</a:t>
                      </a:r>
                      <a:endParaRPr lang="en-US" sz="1100" dirty="0"/>
                    </a:p>
                    <a:p>
                      <a:pPr algn="ctr">
                        <a:lnSpc>
                          <a:spcPts val="3079"/>
                        </a:lnSpc>
                      </a:pPr>
                      <a:r>
                        <a:rPr lang="en-US" sz="2199" dirty="0">
                          <a:solidFill>
                            <a:srgbClr val="000000"/>
                          </a:solidFill>
                          <a:latin typeface="Open Sans"/>
                          <a:ea typeface="Open Sans"/>
                          <a:cs typeface="Open Sans"/>
                          <a:sym typeface="Open Sans"/>
                        </a:rPr>
                        <a:t>(Please list a primary and a backup)</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Phone Number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dirty="0">
                          <a:solidFill>
                            <a:srgbClr val="000000"/>
                          </a:solidFill>
                          <a:latin typeface="Open Sans Bold"/>
                          <a:ea typeface="Open Sans Bold"/>
                          <a:cs typeface="Open Sans Bold"/>
                          <a:sym typeface="Open Sans Bold"/>
                        </a:rPr>
                        <a:t>Address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7388">
                <a:tc>
                  <a:txBody>
                    <a:bodyPr/>
                    <a:lstStyle/>
                    <a:p>
                      <a:pPr algn="l">
                        <a:lnSpc>
                          <a:spcPts val="2519"/>
                        </a:lnSpc>
                        <a:defRPr/>
                      </a:pPr>
                      <a:r>
                        <a:rPr lang="en-US" sz="1799" dirty="0">
                          <a:solidFill>
                            <a:srgbClr val="000000"/>
                          </a:solidFill>
                          <a:latin typeface="Open Sans"/>
                          <a:ea typeface="Open Sans"/>
                          <a:cs typeface="Open Sans"/>
                          <a:sym typeface="Open Sans"/>
                        </a:rPr>
                        <a:t>Primary: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3993">
                <a:tc>
                  <a:txBody>
                    <a:bodyPr/>
                    <a:lstStyle/>
                    <a:p>
                      <a:pPr algn="l">
                        <a:lnSpc>
                          <a:spcPts val="2519"/>
                        </a:lnSpc>
                        <a:defRPr/>
                      </a:pPr>
                      <a:r>
                        <a:rPr lang="en-US" sz="1799" dirty="0">
                          <a:solidFill>
                            <a:srgbClr val="000000"/>
                          </a:solidFill>
                          <a:latin typeface="Open Sans"/>
                          <a:ea typeface="Open Sans"/>
                          <a:cs typeface="Open Sans"/>
                          <a:sym typeface="Open Sans"/>
                        </a:rPr>
                        <a:t>Backup: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977412" y="1628243"/>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 Financial Power of Attorney </a:t>
            </a:r>
          </a:p>
        </p:txBody>
      </p:sp>
      <p:sp>
        <p:nvSpPr>
          <p:cNvPr id="10" name="TextBox 10"/>
          <p:cNvSpPr txBox="1"/>
          <p:nvPr/>
        </p:nvSpPr>
        <p:spPr>
          <a:xfrm>
            <a:off x="977412" y="2618843"/>
            <a:ext cx="16701273" cy="264086"/>
          </a:xfrm>
          <a:prstGeom prst="rect">
            <a:avLst/>
          </a:prstGeom>
        </p:spPr>
        <p:txBody>
          <a:bodyPr lIns="0" tIns="0" rIns="0" bIns="0" rtlCol="0" anchor="t">
            <a:spAutoFit/>
          </a:bodyPr>
          <a:lstStyle/>
          <a:p>
            <a:pPr algn="ctr">
              <a:lnSpc>
                <a:spcPts val="2239"/>
              </a:lnSpc>
              <a:spcBef>
                <a:spcPct val="0"/>
              </a:spcBef>
            </a:pPr>
            <a:r>
              <a:rPr lang="en-US" sz="1599" dirty="0">
                <a:solidFill>
                  <a:srgbClr val="171616"/>
                </a:solidFill>
                <a:latin typeface="Open Sans"/>
                <a:ea typeface="Open Sans"/>
                <a:cs typeface="Open Sans"/>
                <a:sym typeface="Open Sans"/>
              </a:rPr>
              <a:t>Additional Special Instructions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1508124" y="1271788"/>
            <a:ext cx="15271753" cy="7743424"/>
            <a:chOff x="0" y="0"/>
            <a:chExt cx="3774616" cy="1913890"/>
          </a:xfrm>
        </p:grpSpPr>
        <p:sp>
          <p:nvSpPr>
            <p:cNvPr id="6" name="Freeform 6"/>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86433">
                <a:alpha val="18824"/>
              </a:srgbClr>
            </a:solidFill>
          </p:spPr>
          <p:txBody>
            <a:bodyPr/>
            <a:lstStyle/>
            <a:p>
              <a:endParaRPr lang="en-US" dirty="0"/>
            </a:p>
          </p:txBody>
        </p:sp>
      </p:grpSp>
      <p:sp>
        <p:nvSpPr>
          <p:cNvPr id="7" name="Freeform 7"/>
          <p:cNvSpPr/>
          <p:nvPr/>
        </p:nvSpPr>
        <p:spPr>
          <a:xfrm>
            <a:off x="3214572" y="3419341"/>
            <a:ext cx="11858856" cy="5010367"/>
          </a:xfrm>
          <a:custGeom>
            <a:avLst/>
            <a:gdLst/>
            <a:ahLst/>
            <a:cxnLst/>
            <a:rect l="l" t="t" r="r" b="b"/>
            <a:pathLst>
              <a:path w="11858856" h="5010367">
                <a:moveTo>
                  <a:pt x="0" y="0"/>
                </a:moveTo>
                <a:lnTo>
                  <a:pt x="11858856" y="0"/>
                </a:lnTo>
                <a:lnTo>
                  <a:pt x="11858856" y="5010367"/>
                </a:lnTo>
                <a:lnTo>
                  <a:pt x="0" y="5010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731772"/>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Additional Special Instructions</a:t>
            </a:r>
          </a:p>
        </p:txBody>
      </p:sp>
      <p:sp>
        <p:nvSpPr>
          <p:cNvPr id="10" name="TextBox 9">
            <a:extLst>
              <a:ext uri="{FF2B5EF4-FFF2-40B4-BE49-F238E27FC236}">
                <a16:creationId xmlns:a16="http://schemas.microsoft.com/office/drawing/2014/main" id="{02ED5EE6-6A8B-6C3B-A9DF-740B14A0C264}"/>
              </a:ext>
            </a:extLst>
          </p:cNvPr>
          <p:cNvSpPr txBox="1"/>
          <p:nvPr/>
        </p:nvSpPr>
        <p:spPr>
          <a:xfrm>
            <a:off x="3810000" y="3771900"/>
            <a:ext cx="10820400" cy="646331"/>
          </a:xfrm>
          <a:prstGeom prst="rect">
            <a:avLst/>
          </a:prstGeom>
          <a:noFill/>
        </p:spPr>
        <p:txBody>
          <a:bodyPr wrap="square" rtlCol="0">
            <a:spAutoFit/>
          </a:bodyPr>
          <a:lstStyle/>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1508124" y="1271788"/>
            <a:ext cx="15271753" cy="7743424"/>
            <a:chOff x="0" y="0"/>
            <a:chExt cx="3774616" cy="1913890"/>
          </a:xfrm>
        </p:grpSpPr>
        <p:sp>
          <p:nvSpPr>
            <p:cNvPr id="6" name="Freeform 6"/>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86433">
                <a:alpha val="18824"/>
              </a:srgbClr>
            </a:solidFill>
          </p:spPr>
          <p:txBody>
            <a:bodyPr/>
            <a:lstStyle/>
            <a:p>
              <a:endParaRPr lang="en-US" dirty="0"/>
            </a:p>
          </p:txBody>
        </p:sp>
      </p:grpSp>
      <p:sp>
        <p:nvSpPr>
          <p:cNvPr id="7" name="TextBox 7"/>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8" name="TextBox 8"/>
          <p:cNvSpPr txBox="1"/>
          <p:nvPr/>
        </p:nvSpPr>
        <p:spPr>
          <a:xfrm>
            <a:off x="1987547" y="3533412"/>
            <a:ext cx="14312905" cy="4434388"/>
          </a:xfrm>
          <a:prstGeom prst="rect">
            <a:avLst/>
          </a:prstGeom>
        </p:spPr>
        <p:txBody>
          <a:bodyPr lIns="0" tIns="0" rIns="0" bIns="0" rtlCol="0" anchor="t">
            <a:spAutoFit/>
          </a:bodyPr>
          <a:lstStyle/>
          <a:p>
            <a:pPr algn="ctr">
              <a:lnSpc>
                <a:spcPts val="5039"/>
              </a:lnSpc>
              <a:spcBef>
                <a:spcPct val="0"/>
              </a:spcBef>
            </a:pPr>
            <a:r>
              <a:rPr lang="en-US" sz="3599" dirty="0">
                <a:solidFill>
                  <a:srgbClr val="171616"/>
                </a:solidFill>
                <a:latin typeface="Raleway"/>
                <a:ea typeface="Raleway"/>
                <a:cs typeface="Raleway"/>
                <a:sym typeface="Raleway"/>
              </a:rPr>
              <a:t>At Olympia Wealth &amp; Life Management, our mission is to educate and empower you to take control of your financial future with confidence. We’re committed to inspiring you to unlock your potential, build lasting wealth, and live the life you’ve always envisioned. From planning for retirement to pursuing your biggest dreams, we’re here to guide you every step of the way toward a confident, fulfilling, and prosperous future.</a:t>
            </a:r>
          </a:p>
        </p:txBody>
      </p:sp>
      <p:sp>
        <p:nvSpPr>
          <p:cNvPr id="9" name="TextBox 9"/>
          <p:cNvSpPr txBox="1"/>
          <p:nvPr/>
        </p:nvSpPr>
        <p:spPr>
          <a:xfrm>
            <a:off x="5526516" y="2094617"/>
            <a:ext cx="7234968" cy="866768"/>
          </a:xfrm>
          <a:prstGeom prst="rect">
            <a:avLst/>
          </a:prstGeom>
        </p:spPr>
        <p:txBody>
          <a:bodyPr lIns="0" tIns="0" rIns="0" bIns="0" rtlCol="0" anchor="t">
            <a:spAutoFit/>
          </a:bodyPr>
          <a:lstStyle/>
          <a:p>
            <a:pPr algn="ctr">
              <a:lnSpc>
                <a:spcPts val="7238"/>
              </a:lnSpc>
              <a:spcBef>
                <a:spcPct val="0"/>
              </a:spcBef>
            </a:pPr>
            <a:r>
              <a:rPr lang="en-US" sz="5170" b="1" dirty="0">
                <a:solidFill>
                  <a:srgbClr val="171616"/>
                </a:solidFill>
                <a:latin typeface="Open Sans Bold"/>
                <a:ea typeface="Open Sans Bold"/>
                <a:cs typeface="Open Sans Bold"/>
                <a:sym typeface="Open Sans Bold"/>
              </a:rPr>
              <a:t>MISSION STATEMENT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12472615" y="3396063"/>
            <a:ext cx="4124649" cy="5222953"/>
            <a:chOff x="0" y="0"/>
            <a:chExt cx="5499532" cy="6963938"/>
          </a:xfrm>
        </p:grpSpPr>
        <p:pic>
          <p:nvPicPr>
            <p:cNvPr id="6" name="Picture 6"/>
            <p:cNvPicPr>
              <a:picLocks noChangeAspect="1"/>
            </p:cNvPicPr>
            <p:nvPr/>
          </p:nvPicPr>
          <p:blipFill>
            <a:blip r:embed="rId3"/>
            <a:srcRect l="8815" r="8815"/>
            <a:stretch>
              <a:fillRect/>
            </a:stretch>
          </p:blipFill>
          <p:spPr>
            <a:xfrm>
              <a:off x="0" y="0"/>
              <a:ext cx="5499532" cy="6963938"/>
            </a:xfrm>
            <a:prstGeom prst="rect">
              <a:avLst/>
            </a:prstGeom>
          </p:spPr>
        </p:pic>
      </p:grpSp>
      <p:grpSp>
        <p:nvGrpSpPr>
          <p:cNvPr id="7" name="Group 7"/>
          <p:cNvGrpSpPr/>
          <p:nvPr/>
        </p:nvGrpSpPr>
        <p:grpSpPr>
          <a:xfrm>
            <a:off x="2201778" y="4066842"/>
            <a:ext cx="8805532" cy="4552173"/>
            <a:chOff x="0" y="0"/>
            <a:chExt cx="4602162" cy="2379168"/>
          </a:xfrm>
        </p:grpSpPr>
        <p:sp>
          <p:nvSpPr>
            <p:cNvPr id="8" name="Freeform 8"/>
            <p:cNvSpPr/>
            <p:nvPr/>
          </p:nvSpPr>
          <p:spPr>
            <a:xfrm>
              <a:off x="0" y="0"/>
              <a:ext cx="4602162" cy="2379168"/>
            </a:xfrm>
            <a:custGeom>
              <a:avLst/>
              <a:gdLst/>
              <a:ahLst/>
              <a:cxnLst/>
              <a:rect l="l" t="t" r="r" b="b"/>
              <a:pathLst>
                <a:path w="4602162" h="2379168">
                  <a:moveTo>
                    <a:pt x="0" y="0"/>
                  </a:moveTo>
                  <a:lnTo>
                    <a:pt x="4602162" y="0"/>
                  </a:lnTo>
                  <a:lnTo>
                    <a:pt x="4602162" y="2379168"/>
                  </a:lnTo>
                  <a:lnTo>
                    <a:pt x="0" y="2379168"/>
                  </a:lnTo>
                  <a:close/>
                </a:path>
              </a:pathLst>
            </a:custGeom>
            <a:solidFill>
              <a:srgbClr val="186433">
                <a:alpha val="18824"/>
              </a:srgbClr>
            </a:solidFill>
          </p:spPr>
          <p:txBody>
            <a:bodyPr/>
            <a:lstStyle/>
            <a:p>
              <a:endParaRPr lang="en-US" dirty="0"/>
            </a:p>
          </p:txBody>
        </p:sp>
      </p:grpSp>
      <p:sp>
        <p:nvSpPr>
          <p:cNvPr id="9" name="Freeform 9"/>
          <p:cNvSpPr/>
          <p:nvPr/>
        </p:nvSpPr>
        <p:spPr>
          <a:xfrm>
            <a:off x="3167969" y="4889866"/>
            <a:ext cx="444777" cy="439116"/>
          </a:xfrm>
          <a:custGeom>
            <a:avLst/>
            <a:gdLst/>
            <a:ahLst/>
            <a:cxnLst/>
            <a:rect l="l" t="t" r="r" b="b"/>
            <a:pathLst>
              <a:path w="444777" h="439116">
                <a:moveTo>
                  <a:pt x="0" y="0"/>
                </a:moveTo>
                <a:lnTo>
                  <a:pt x="444777" y="0"/>
                </a:lnTo>
                <a:lnTo>
                  <a:pt x="444777" y="439116"/>
                </a:lnTo>
                <a:lnTo>
                  <a:pt x="0" y="4391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Freeform 10"/>
          <p:cNvSpPr/>
          <p:nvPr/>
        </p:nvSpPr>
        <p:spPr>
          <a:xfrm>
            <a:off x="3167969" y="6479661"/>
            <a:ext cx="444777" cy="452594"/>
          </a:xfrm>
          <a:custGeom>
            <a:avLst/>
            <a:gdLst/>
            <a:ahLst/>
            <a:cxnLst/>
            <a:rect l="l" t="t" r="r" b="b"/>
            <a:pathLst>
              <a:path w="444777" h="452594">
                <a:moveTo>
                  <a:pt x="0" y="0"/>
                </a:moveTo>
                <a:lnTo>
                  <a:pt x="444777" y="0"/>
                </a:lnTo>
                <a:lnTo>
                  <a:pt x="444777" y="452594"/>
                </a:lnTo>
                <a:lnTo>
                  <a:pt x="0" y="452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1" name="Freeform 11"/>
          <p:cNvSpPr/>
          <p:nvPr/>
        </p:nvSpPr>
        <p:spPr>
          <a:xfrm>
            <a:off x="3226945" y="7289644"/>
            <a:ext cx="326825" cy="506349"/>
          </a:xfrm>
          <a:custGeom>
            <a:avLst/>
            <a:gdLst/>
            <a:ahLst/>
            <a:cxnLst/>
            <a:rect l="l" t="t" r="r" b="b"/>
            <a:pathLst>
              <a:path w="326825" h="506349">
                <a:moveTo>
                  <a:pt x="0" y="0"/>
                </a:moveTo>
                <a:lnTo>
                  <a:pt x="326825" y="0"/>
                </a:lnTo>
                <a:lnTo>
                  <a:pt x="326825" y="506349"/>
                </a:lnTo>
                <a:lnTo>
                  <a:pt x="0" y="5063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2" name="Freeform 12"/>
          <p:cNvSpPr/>
          <p:nvPr/>
        </p:nvSpPr>
        <p:spPr>
          <a:xfrm>
            <a:off x="3167969" y="5743121"/>
            <a:ext cx="444777" cy="317460"/>
          </a:xfrm>
          <a:custGeom>
            <a:avLst/>
            <a:gdLst/>
            <a:ahLst/>
            <a:cxnLst/>
            <a:rect l="l" t="t" r="r" b="b"/>
            <a:pathLst>
              <a:path w="444777" h="317460">
                <a:moveTo>
                  <a:pt x="0" y="0"/>
                </a:moveTo>
                <a:lnTo>
                  <a:pt x="444777" y="0"/>
                </a:lnTo>
                <a:lnTo>
                  <a:pt x="444777" y="317460"/>
                </a:lnTo>
                <a:lnTo>
                  <a:pt x="0" y="3174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13" name="TextBox 13"/>
          <p:cNvSpPr txBox="1"/>
          <p:nvPr/>
        </p:nvSpPr>
        <p:spPr>
          <a:xfrm>
            <a:off x="346844" y="9427371"/>
            <a:ext cx="545862" cy="540236"/>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14" name="TextBox 14"/>
          <p:cNvSpPr txBox="1"/>
          <p:nvPr/>
        </p:nvSpPr>
        <p:spPr>
          <a:xfrm>
            <a:off x="2201778" y="2282741"/>
            <a:ext cx="9064072" cy="1536065"/>
          </a:xfrm>
          <a:prstGeom prst="rect">
            <a:avLst/>
          </a:prstGeom>
        </p:spPr>
        <p:txBody>
          <a:bodyPr lIns="0" tIns="0" rIns="0" bIns="0" rtlCol="0" anchor="t">
            <a:spAutoFit/>
          </a:bodyPr>
          <a:lstStyle/>
          <a:p>
            <a:pPr algn="l">
              <a:lnSpc>
                <a:spcPts val="6160"/>
              </a:lnSpc>
              <a:spcBef>
                <a:spcPct val="0"/>
              </a:spcBef>
            </a:pPr>
            <a:r>
              <a:rPr lang="en-US" sz="4400" dirty="0">
                <a:solidFill>
                  <a:srgbClr val="171616"/>
                </a:solidFill>
                <a:latin typeface="Raleway"/>
                <a:ea typeface="Raleway"/>
                <a:cs typeface="Raleway"/>
                <a:sym typeface="Raleway"/>
              </a:rPr>
              <a:t>Olympia Wealth &amp; Life Management </a:t>
            </a:r>
          </a:p>
        </p:txBody>
      </p:sp>
      <p:sp>
        <p:nvSpPr>
          <p:cNvPr id="15" name="TextBox 15"/>
          <p:cNvSpPr txBox="1"/>
          <p:nvPr/>
        </p:nvSpPr>
        <p:spPr>
          <a:xfrm>
            <a:off x="4339114" y="4871733"/>
            <a:ext cx="5702006" cy="381452"/>
          </a:xfrm>
          <a:prstGeom prst="rect">
            <a:avLst/>
          </a:prstGeom>
        </p:spPr>
        <p:txBody>
          <a:bodyPr lIns="0" tIns="0" rIns="0" bIns="0" rtlCol="0" anchor="t">
            <a:spAutoFit/>
          </a:bodyPr>
          <a:lstStyle/>
          <a:p>
            <a:pPr algn="l">
              <a:lnSpc>
                <a:spcPts val="3120"/>
              </a:lnSpc>
              <a:spcBef>
                <a:spcPct val="0"/>
              </a:spcBef>
            </a:pPr>
            <a:r>
              <a:rPr lang="en-US" sz="2229" dirty="0">
                <a:solidFill>
                  <a:srgbClr val="171616"/>
                </a:solidFill>
                <a:latin typeface="Open Sans"/>
                <a:ea typeface="Open Sans"/>
                <a:cs typeface="Open Sans"/>
                <a:sym typeface="Open Sans"/>
              </a:rPr>
              <a:t>440-505-5746</a:t>
            </a:r>
          </a:p>
        </p:txBody>
      </p:sp>
      <p:sp>
        <p:nvSpPr>
          <p:cNvPr id="16" name="TextBox 16"/>
          <p:cNvSpPr txBox="1"/>
          <p:nvPr/>
        </p:nvSpPr>
        <p:spPr>
          <a:xfrm>
            <a:off x="4339114" y="6510229"/>
            <a:ext cx="5702006" cy="381452"/>
          </a:xfrm>
          <a:prstGeom prst="rect">
            <a:avLst/>
          </a:prstGeom>
        </p:spPr>
        <p:txBody>
          <a:bodyPr lIns="0" tIns="0" rIns="0" bIns="0" rtlCol="0" anchor="t">
            <a:spAutoFit/>
          </a:bodyPr>
          <a:lstStyle/>
          <a:p>
            <a:pPr algn="l">
              <a:lnSpc>
                <a:spcPts val="3120"/>
              </a:lnSpc>
              <a:spcBef>
                <a:spcPct val="0"/>
              </a:spcBef>
            </a:pPr>
            <a:r>
              <a:rPr lang="en-US" sz="2229" dirty="0">
                <a:solidFill>
                  <a:srgbClr val="171616"/>
                </a:solidFill>
                <a:latin typeface="Open Sans"/>
                <a:ea typeface="Open Sans"/>
                <a:cs typeface="Open Sans"/>
                <a:sym typeface="Open Sans"/>
              </a:rPr>
              <a:t>www.olympiawlm.com</a:t>
            </a:r>
          </a:p>
        </p:txBody>
      </p:sp>
      <p:sp>
        <p:nvSpPr>
          <p:cNvPr id="17" name="TextBox 17"/>
          <p:cNvSpPr txBox="1"/>
          <p:nvPr/>
        </p:nvSpPr>
        <p:spPr>
          <a:xfrm>
            <a:off x="4339114" y="7329478"/>
            <a:ext cx="5702006" cy="381526"/>
          </a:xfrm>
          <a:prstGeom prst="rect">
            <a:avLst/>
          </a:prstGeom>
        </p:spPr>
        <p:txBody>
          <a:bodyPr lIns="0" tIns="0" rIns="0" bIns="0" rtlCol="0" anchor="t">
            <a:spAutoFit/>
          </a:bodyPr>
          <a:lstStyle/>
          <a:p>
            <a:pPr algn="l">
              <a:lnSpc>
                <a:spcPts val="3120"/>
              </a:lnSpc>
              <a:spcBef>
                <a:spcPct val="0"/>
              </a:spcBef>
            </a:pPr>
            <a:r>
              <a:rPr lang="en-US" sz="2229" dirty="0">
                <a:solidFill>
                  <a:srgbClr val="171616"/>
                </a:solidFill>
                <a:latin typeface="Open Sans"/>
                <a:ea typeface="Open Sans"/>
                <a:cs typeface="Open Sans"/>
                <a:sym typeface="Open Sans"/>
              </a:rPr>
              <a:t>3750 Park East Dr. Beachwood, OH 44122</a:t>
            </a:r>
          </a:p>
        </p:txBody>
      </p:sp>
      <p:sp>
        <p:nvSpPr>
          <p:cNvPr id="18" name="TextBox 18"/>
          <p:cNvSpPr txBox="1"/>
          <p:nvPr/>
        </p:nvSpPr>
        <p:spPr>
          <a:xfrm>
            <a:off x="4339114" y="5690981"/>
            <a:ext cx="5702006" cy="381452"/>
          </a:xfrm>
          <a:prstGeom prst="rect">
            <a:avLst/>
          </a:prstGeom>
        </p:spPr>
        <p:txBody>
          <a:bodyPr lIns="0" tIns="0" rIns="0" bIns="0" rtlCol="0" anchor="t">
            <a:spAutoFit/>
          </a:bodyPr>
          <a:lstStyle/>
          <a:p>
            <a:pPr algn="l">
              <a:lnSpc>
                <a:spcPts val="3120"/>
              </a:lnSpc>
              <a:spcBef>
                <a:spcPct val="0"/>
              </a:spcBef>
            </a:pPr>
            <a:r>
              <a:rPr lang="en-US" sz="2229" dirty="0">
                <a:solidFill>
                  <a:srgbClr val="171616"/>
                </a:solidFill>
                <a:latin typeface="Open Sans"/>
                <a:ea typeface="Open Sans"/>
                <a:cs typeface="Open Sans"/>
                <a:sym typeface="Open Sans"/>
              </a:rPr>
              <a:t>info@olympiawlm.com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Freeform 2"/>
          <p:cNvSpPr/>
          <p:nvPr/>
        </p:nvSpPr>
        <p:spPr>
          <a:xfrm>
            <a:off x="-178307" y="-107599"/>
            <a:ext cx="9322307" cy="10666851"/>
          </a:xfrm>
          <a:custGeom>
            <a:avLst/>
            <a:gdLst/>
            <a:ahLst/>
            <a:cxnLst/>
            <a:rect l="l" t="t" r="r" b="b"/>
            <a:pathLst>
              <a:path w="9322307" h="10666851">
                <a:moveTo>
                  <a:pt x="0" y="0"/>
                </a:moveTo>
                <a:lnTo>
                  <a:pt x="9322307" y="0"/>
                </a:lnTo>
                <a:lnTo>
                  <a:pt x="9322307" y="10666850"/>
                </a:lnTo>
                <a:lnTo>
                  <a:pt x="0" y="10666850"/>
                </a:lnTo>
                <a:lnTo>
                  <a:pt x="0" y="0"/>
                </a:lnTo>
                <a:close/>
              </a:path>
            </a:pathLst>
          </a:custGeom>
          <a:blipFill>
            <a:blip r:embed="rId2"/>
            <a:stretch>
              <a:fillRect l="-16372" r="-66703"/>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9079616" y="0"/>
            <a:ext cx="9144000" cy="10287000"/>
            <a:chOff x="0" y="0"/>
            <a:chExt cx="12192000" cy="13716000"/>
          </a:xfrm>
        </p:grpSpPr>
        <p:pic>
          <p:nvPicPr>
            <p:cNvPr id="6" name="Picture 6"/>
            <p:cNvPicPr>
              <a:picLocks noChangeAspect="1"/>
            </p:cNvPicPr>
            <p:nvPr/>
          </p:nvPicPr>
          <p:blipFill>
            <a:blip r:embed="rId3"/>
            <a:srcRect l="20333" r="20333"/>
            <a:stretch>
              <a:fillRect/>
            </a:stretch>
          </p:blipFill>
          <p:spPr>
            <a:xfrm>
              <a:off x="0" y="0"/>
              <a:ext cx="12192000" cy="13716000"/>
            </a:xfrm>
            <a:prstGeom prst="rect">
              <a:avLst/>
            </a:prstGeom>
          </p:spPr>
        </p:pic>
      </p:grpSp>
      <p:grpSp>
        <p:nvGrpSpPr>
          <p:cNvPr id="7" name="Group 7"/>
          <p:cNvGrpSpPr/>
          <p:nvPr/>
        </p:nvGrpSpPr>
        <p:grpSpPr>
          <a:xfrm>
            <a:off x="1724524" y="4271885"/>
            <a:ext cx="262733" cy="26273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86433"/>
            </a:solidFill>
          </p:spPr>
          <p:txBody>
            <a:bodyPr/>
            <a:lstStyle/>
            <a:p>
              <a:endParaRPr lang="en-US" dirty="0"/>
            </a:p>
          </p:txBody>
        </p:sp>
      </p:grpSp>
      <p:sp>
        <p:nvSpPr>
          <p:cNvPr id="9" name="TextBox 9"/>
          <p:cNvSpPr txBox="1"/>
          <p:nvPr/>
        </p:nvSpPr>
        <p:spPr>
          <a:xfrm>
            <a:off x="431550" y="9229725"/>
            <a:ext cx="545862" cy="540236"/>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10" name="TextBox 10"/>
          <p:cNvSpPr txBox="1"/>
          <p:nvPr/>
        </p:nvSpPr>
        <p:spPr>
          <a:xfrm>
            <a:off x="1724524" y="2418446"/>
            <a:ext cx="7419476" cy="1019176"/>
          </a:xfrm>
          <a:prstGeom prst="rect">
            <a:avLst/>
          </a:prstGeom>
        </p:spPr>
        <p:txBody>
          <a:bodyPr lIns="0" tIns="0" rIns="0" bIns="0" rtlCol="0" anchor="t">
            <a:spAutoFit/>
          </a:bodyPr>
          <a:lstStyle/>
          <a:p>
            <a:pPr algn="l">
              <a:lnSpc>
                <a:spcPts val="8399"/>
              </a:lnSpc>
              <a:spcBef>
                <a:spcPct val="0"/>
              </a:spcBef>
            </a:pPr>
            <a:r>
              <a:rPr lang="en-US" sz="5999" dirty="0">
                <a:solidFill>
                  <a:srgbClr val="171616"/>
                </a:solidFill>
                <a:latin typeface="Raleway"/>
                <a:ea typeface="Raleway"/>
                <a:cs typeface="Raleway"/>
                <a:sym typeface="Raleway"/>
              </a:rPr>
              <a:t>Introduction</a:t>
            </a:r>
          </a:p>
        </p:txBody>
      </p:sp>
      <p:sp>
        <p:nvSpPr>
          <p:cNvPr id="11" name="TextBox 11"/>
          <p:cNvSpPr txBox="1"/>
          <p:nvPr/>
        </p:nvSpPr>
        <p:spPr>
          <a:xfrm>
            <a:off x="2175244" y="4233785"/>
            <a:ext cx="6161422" cy="2910320"/>
          </a:xfrm>
          <a:prstGeom prst="rect">
            <a:avLst/>
          </a:prstGeom>
        </p:spPr>
        <p:txBody>
          <a:bodyPr lIns="0" tIns="0" rIns="0" bIns="0" rtlCol="0" anchor="t">
            <a:spAutoFit/>
          </a:bodyPr>
          <a:lstStyle/>
          <a:p>
            <a:pPr algn="l">
              <a:lnSpc>
                <a:spcPts val="3359"/>
              </a:lnSpc>
            </a:pPr>
            <a:r>
              <a:rPr lang="en-US" sz="2399" dirty="0">
                <a:solidFill>
                  <a:srgbClr val="171616"/>
                </a:solidFill>
                <a:latin typeface="Open Sans"/>
                <a:ea typeface="Open Sans"/>
                <a:cs typeface="Open Sans"/>
                <a:sym typeface="Open Sans"/>
              </a:rPr>
              <a:t>Planning your estate is a crucial step in securing your legacy and ensuring your loved ones are protected. Although it may seem overwhelming, creating an estate plan will provide peace of mind for the future.</a:t>
            </a:r>
          </a:p>
          <a:p>
            <a:pPr algn="l">
              <a:lnSpc>
                <a:spcPts val="3359"/>
              </a:lnSpc>
              <a:spcBef>
                <a:spcPct val="0"/>
              </a:spcBef>
            </a:pPr>
            <a:endParaRPr lang="en-US" sz="2399" dirty="0">
              <a:solidFill>
                <a:srgbClr val="17161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Freeform 2"/>
          <p:cNvSpPr/>
          <p:nvPr/>
        </p:nvSpPr>
        <p:spPr>
          <a:xfrm>
            <a:off x="-1398657" y="-230847"/>
            <a:ext cx="19686657" cy="12304160"/>
          </a:xfrm>
          <a:custGeom>
            <a:avLst/>
            <a:gdLst/>
            <a:ahLst/>
            <a:cxnLst/>
            <a:rect l="l" t="t" r="r" b="b"/>
            <a:pathLst>
              <a:path w="19686657" h="12304160">
                <a:moveTo>
                  <a:pt x="0" y="0"/>
                </a:moveTo>
                <a:lnTo>
                  <a:pt x="19686657" y="0"/>
                </a:lnTo>
                <a:lnTo>
                  <a:pt x="19686657" y="12304161"/>
                </a:lnTo>
                <a:lnTo>
                  <a:pt x="0" y="12304161"/>
                </a:lnTo>
                <a:lnTo>
                  <a:pt x="0" y="0"/>
                </a:lnTo>
                <a:close/>
              </a:path>
            </a:pathLst>
          </a:custGeom>
          <a:blipFill>
            <a:blip r:embed="rId2"/>
            <a:stretch>
              <a:fillRect/>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0" y="1852994"/>
            <a:ext cx="9144000" cy="6581011"/>
            <a:chOff x="0" y="0"/>
            <a:chExt cx="12192000" cy="8774682"/>
          </a:xfrm>
        </p:grpSpPr>
        <p:pic>
          <p:nvPicPr>
            <p:cNvPr id="6" name="Picture 6"/>
            <p:cNvPicPr>
              <a:picLocks noChangeAspect="1"/>
            </p:cNvPicPr>
            <p:nvPr/>
          </p:nvPicPr>
          <p:blipFill>
            <a:blip r:embed="rId3"/>
            <a:srcRect l="3713" r="3713"/>
            <a:stretch>
              <a:fillRect/>
            </a:stretch>
          </p:blipFill>
          <p:spPr>
            <a:xfrm>
              <a:off x="0" y="0"/>
              <a:ext cx="12192000" cy="8774682"/>
            </a:xfrm>
            <a:prstGeom prst="rect">
              <a:avLst/>
            </a:prstGeom>
          </p:spPr>
        </p:pic>
      </p:grpSp>
      <p:sp>
        <p:nvSpPr>
          <p:cNvPr id="7" name="TextBox 7"/>
          <p:cNvSpPr txBox="1"/>
          <p:nvPr/>
        </p:nvSpPr>
        <p:spPr>
          <a:xfrm>
            <a:off x="-990600" y="9746764"/>
            <a:ext cx="545862" cy="540236"/>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8" name="TextBox 8"/>
          <p:cNvSpPr txBox="1"/>
          <p:nvPr/>
        </p:nvSpPr>
        <p:spPr>
          <a:xfrm>
            <a:off x="10857705" y="1738694"/>
            <a:ext cx="5608462" cy="2076451"/>
          </a:xfrm>
          <a:prstGeom prst="rect">
            <a:avLst/>
          </a:prstGeom>
        </p:spPr>
        <p:txBody>
          <a:bodyPr lIns="0" tIns="0" rIns="0" bIns="0" rtlCol="0" anchor="t">
            <a:spAutoFit/>
          </a:bodyPr>
          <a:lstStyle/>
          <a:p>
            <a:pPr algn="l">
              <a:lnSpc>
                <a:spcPts val="8399"/>
              </a:lnSpc>
              <a:spcBef>
                <a:spcPct val="0"/>
              </a:spcBef>
            </a:pPr>
            <a:r>
              <a:rPr lang="en-US" sz="5999" dirty="0">
                <a:solidFill>
                  <a:srgbClr val="171616"/>
                </a:solidFill>
                <a:latin typeface="Raleway"/>
                <a:ea typeface="Raleway"/>
                <a:cs typeface="Raleway"/>
                <a:sym typeface="Raleway"/>
              </a:rPr>
              <a:t>Estate Planning Framework</a:t>
            </a:r>
          </a:p>
        </p:txBody>
      </p:sp>
      <p:sp>
        <p:nvSpPr>
          <p:cNvPr id="9" name="TextBox 9"/>
          <p:cNvSpPr txBox="1"/>
          <p:nvPr/>
        </p:nvSpPr>
        <p:spPr>
          <a:xfrm>
            <a:off x="10857705" y="4653345"/>
            <a:ext cx="6156514" cy="2454829"/>
          </a:xfrm>
          <a:prstGeom prst="rect">
            <a:avLst/>
          </a:prstGeom>
        </p:spPr>
        <p:txBody>
          <a:bodyPr lIns="0" tIns="0" rIns="0" bIns="0" rtlCol="0" anchor="t">
            <a:spAutoFit/>
          </a:bodyPr>
          <a:lstStyle/>
          <a:p>
            <a:pPr algn="l">
              <a:lnSpc>
                <a:spcPts val="2798"/>
              </a:lnSpc>
              <a:spcBef>
                <a:spcPct val="0"/>
              </a:spcBef>
            </a:pPr>
            <a:r>
              <a:rPr lang="en-US" sz="1998" dirty="0">
                <a:solidFill>
                  <a:srgbClr val="171616"/>
                </a:solidFill>
                <a:latin typeface="Open Sans"/>
                <a:ea typeface="Open Sans"/>
                <a:cs typeface="Open Sans"/>
                <a:sym typeface="Open Sans"/>
              </a:rPr>
              <a:t>An Estate Planning Framework is a structured approach to organizing and managing an individual's financial and personal assets to ensure they are distributed according to their wishes after death. It helps protect wealth, minimize tax burdens, and provide clarity for beneficiaries and heirs.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24384000" cy="6858000"/>
          </a:xfrm>
        </p:grpSpPr>
        <p:pic>
          <p:nvPicPr>
            <p:cNvPr id="3" name="Picture 3"/>
            <p:cNvPicPr>
              <a:picLocks noChangeAspect="1"/>
            </p:cNvPicPr>
            <p:nvPr/>
          </p:nvPicPr>
          <p:blipFill>
            <a:blip r:embed="rId2"/>
            <a:srcRect t="29011" b="29011"/>
            <a:stretch>
              <a:fillRect/>
            </a:stretch>
          </p:blipFill>
          <p:spPr>
            <a:xfrm>
              <a:off x="0" y="0"/>
              <a:ext cx="24384000" cy="6858000"/>
            </a:xfrm>
            <a:prstGeom prst="rect">
              <a:avLst/>
            </a:prstGeom>
          </p:spPr>
        </p:pic>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DD0BC"/>
            </a:solidFill>
          </p:spPr>
          <p:txBody>
            <a:bodyPr/>
            <a:lstStyle/>
            <a:p>
              <a:endParaRPr lang="en-US" dirty="0"/>
            </a:p>
          </p:txBody>
        </p:sp>
      </p:grpSp>
      <p:sp>
        <p:nvSpPr>
          <p:cNvPr id="6" name="Freeform 6"/>
          <p:cNvSpPr/>
          <p:nvPr/>
        </p:nvSpPr>
        <p:spPr>
          <a:xfrm>
            <a:off x="24557" y="5143500"/>
            <a:ext cx="18263443" cy="5143500"/>
          </a:xfrm>
          <a:custGeom>
            <a:avLst/>
            <a:gdLst/>
            <a:ahLst/>
            <a:cxnLst/>
            <a:rect l="l" t="t" r="r" b="b"/>
            <a:pathLst>
              <a:path w="18507679" h="5143500">
                <a:moveTo>
                  <a:pt x="0" y="0"/>
                </a:moveTo>
                <a:lnTo>
                  <a:pt x="18507679" y="0"/>
                </a:lnTo>
                <a:lnTo>
                  <a:pt x="18507679" y="5143500"/>
                </a:lnTo>
                <a:lnTo>
                  <a:pt x="0" y="5143500"/>
                </a:lnTo>
                <a:lnTo>
                  <a:pt x="0" y="0"/>
                </a:lnTo>
                <a:close/>
              </a:path>
            </a:pathLst>
          </a:custGeom>
          <a:blipFill>
            <a:blip r:embed="rId3"/>
            <a:stretch>
              <a:fillRect t="-97591" b="-27299"/>
            </a:stretch>
          </a:blipFill>
        </p:spPr>
        <p:txBody>
          <a:bodyPr/>
          <a:lstStyle/>
          <a:p>
            <a:endParaRPr lang="en-US" dirty="0"/>
          </a:p>
        </p:txBody>
      </p:sp>
      <p:sp>
        <p:nvSpPr>
          <p:cNvPr id="7" name="Freeform 7"/>
          <p:cNvSpPr/>
          <p:nvPr/>
        </p:nvSpPr>
        <p:spPr>
          <a:xfrm>
            <a:off x="10009643" y="6273140"/>
            <a:ext cx="390222" cy="2579980"/>
          </a:xfrm>
          <a:custGeom>
            <a:avLst/>
            <a:gdLst/>
            <a:ahLst/>
            <a:cxnLst/>
            <a:rect l="l" t="t" r="r" b="b"/>
            <a:pathLst>
              <a:path w="390222" h="2579980">
                <a:moveTo>
                  <a:pt x="0" y="0"/>
                </a:moveTo>
                <a:lnTo>
                  <a:pt x="390222" y="0"/>
                </a:lnTo>
                <a:lnTo>
                  <a:pt x="390222" y="2579980"/>
                </a:lnTo>
                <a:lnTo>
                  <a:pt x="0" y="2579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8" name="TextBox 8"/>
          <p:cNvSpPr txBox="1"/>
          <p:nvPr/>
        </p:nvSpPr>
        <p:spPr>
          <a:xfrm>
            <a:off x="431550" y="9229725"/>
            <a:ext cx="545862" cy="540236"/>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1584608" y="6158840"/>
            <a:ext cx="7686616" cy="2076451"/>
          </a:xfrm>
          <a:prstGeom prst="rect">
            <a:avLst/>
          </a:prstGeom>
        </p:spPr>
        <p:txBody>
          <a:bodyPr lIns="0" tIns="0" rIns="0" bIns="0" rtlCol="0" anchor="t">
            <a:spAutoFit/>
          </a:bodyPr>
          <a:lstStyle/>
          <a:p>
            <a:pPr algn="l">
              <a:lnSpc>
                <a:spcPts val="8399"/>
              </a:lnSpc>
              <a:spcBef>
                <a:spcPct val="0"/>
              </a:spcBef>
            </a:pPr>
            <a:r>
              <a:rPr lang="en-US" sz="5999" dirty="0">
                <a:solidFill>
                  <a:srgbClr val="171616"/>
                </a:solidFill>
                <a:latin typeface="Raleway"/>
                <a:ea typeface="Raleway"/>
                <a:cs typeface="Raleway"/>
                <a:sym typeface="Raleway"/>
              </a:rPr>
              <a:t>What an Estate Plan Includes</a:t>
            </a:r>
          </a:p>
        </p:txBody>
      </p:sp>
      <p:sp>
        <p:nvSpPr>
          <p:cNvPr id="10" name="TextBox 10"/>
          <p:cNvSpPr txBox="1"/>
          <p:nvPr/>
        </p:nvSpPr>
        <p:spPr>
          <a:xfrm>
            <a:off x="10614859" y="6225515"/>
            <a:ext cx="2978281" cy="406411"/>
          </a:xfrm>
          <a:prstGeom prst="rect">
            <a:avLst/>
          </a:prstGeom>
        </p:spPr>
        <p:txBody>
          <a:bodyPr lIns="0" tIns="0" rIns="0" bIns="0" rtlCol="0" anchor="t">
            <a:spAutoFit/>
          </a:bodyPr>
          <a:lstStyle/>
          <a:p>
            <a:pPr algn="l">
              <a:lnSpc>
                <a:spcPts val="3320"/>
              </a:lnSpc>
              <a:spcBef>
                <a:spcPct val="0"/>
              </a:spcBef>
            </a:pPr>
            <a:r>
              <a:rPr lang="en-US" sz="2371" dirty="0">
                <a:solidFill>
                  <a:srgbClr val="171616"/>
                </a:solidFill>
                <a:latin typeface="Open Sans"/>
                <a:ea typeface="Open Sans"/>
                <a:cs typeface="Open Sans"/>
                <a:sym typeface="Open Sans"/>
              </a:rPr>
              <a:t>A will and/or Trust</a:t>
            </a:r>
          </a:p>
        </p:txBody>
      </p:sp>
      <p:sp>
        <p:nvSpPr>
          <p:cNvPr id="11" name="TextBox 11"/>
          <p:cNvSpPr txBox="1"/>
          <p:nvPr/>
        </p:nvSpPr>
        <p:spPr>
          <a:xfrm>
            <a:off x="10614859" y="7027197"/>
            <a:ext cx="2978281" cy="406411"/>
          </a:xfrm>
          <a:prstGeom prst="rect">
            <a:avLst/>
          </a:prstGeom>
        </p:spPr>
        <p:txBody>
          <a:bodyPr lIns="0" tIns="0" rIns="0" bIns="0" rtlCol="0" anchor="t">
            <a:spAutoFit/>
          </a:bodyPr>
          <a:lstStyle/>
          <a:p>
            <a:pPr algn="l">
              <a:lnSpc>
                <a:spcPts val="3320"/>
              </a:lnSpc>
              <a:spcBef>
                <a:spcPct val="0"/>
              </a:spcBef>
            </a:pPr>
            <a:r>
              <a:rPr lang="en-US" sz="2371" dirty="0">
                <a:solidFill>
                  <a:srgbClr val="171616"/>
                </a:solidFill>
                <a:latin typeface="Open Sans"/>
                <a:ea typeface="Open Sans"/>
                <a:cs typeface="Open Sans"/>
                <a:sym typeface="Open Sans"/>
              </a:rPr>
              <a:t>Power of Attorney</a:t>
            </a:r>
          </a:p>
        </p:txBody>
      </p:sp>
      <p:sp>
        <p:nvSpPr>
          <p:cNvPr id="12" name="TextBox 12"/>
          <p:cNvSpPr txBox="1"/>
          <p:nvPr/>
        </p:nvSpPr>
        <p:spPr>
          <a:xfrm>
            <a:off x="10614859" y="7824133"/>
            <a:ext cx="3424048" cy="406411"/>
          </a:xfrm>
          <a:prstGeom prst="rect">
            <a:avLst/>
          </a:prstGeom>
        </p:spPr>
        <p:txBody>
          <a:bodyPr lIns="0" tIns="0" rIns="0" bIns="0" rtlCol="0" anchor="t">
            <a:spAutoFit/>
          </a:bodyPr>
          <a:lstStyle/>
          <a:p>
            <a:pPr algn="l">
              <a:lnSpc>
                <a:spcPts val="3320"/>
              </a:lnSpc>
              <a:spcBef>
                <a:spcPct val="0"/>
              </a:spcBef>
            </a:pPr>
            <a:r>
              <a:rPr lang="en-US" sz="2371" dirty="0">
                <a:solidFill>
                  <a:srgbClr val="171616"/>
                </a:solidFill>
                <a:latin typeface="Open Sans"/>
                <a:ea typeface="Open Sans"/>
                <a:cs typeface="Open Sans"/>
                <a:sym typeface="Open Sans"/>
              </a:rPr>
              <a:t>Healthcare Directives</a:t>
            </a:r>
          </a:p>
        </p:txBody>
      </p:sp>
      <p:sp>
        <p:nvSpPr>
          <p:cNvPr id="13" name="TextBox 13"/>
          <p:cNvSpPr txBox="1"/>
          <p:nvPr/>
        </p:nvSpPr>
        <p:spPr>
          <a:xfrm>
            <a:off x="10614859" y="8446709"/>
            <a:ext cx="3834153" cy="406411"/>
          </a:xfrm>
          <a:prstGeom prst="rect">
            <a:avLst/>
          </a:prstGeom>
        </p:spPr>
        <p:txBody>
          <a:bodyPr lIns="0" tIns="0" rIns="0" bIns="0" rtlCol="0" anchor="t">
            <a:spAutoFit/>
          </a:bodyPr>
          <a:lstStyle/>
          <a:p>
            <a:pPr algn="l">
              <a:lnSpc>
                <a:spcPts val="3320"/>
              </a:lnSpc>
              <a:spcBef>
                <a:spcPct val="0"/>
              </a:spcBef>
            </a:pPr>
            <a:r>
              <a:rPr lang="en-US" sz="2371" dirty="0">
                <a:solidFill>
                  <a:srgbClr val="171616"/>
                </a:solidFill>
                <a:latin typeface="Open Sans"/>
                <a:ea typeface="Open Sans"/>
                <a:cs typeface="Open Sans"/>
                <a:sym typeface="Open Sans"/>
              </a:rPr>
              <a:t>Asset Distribution Plans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Freeform 2"/>
          <p:cNvSpPr/>
          <p:nvPr/>
        </p:nvSpPr>
        <p:spPr>
          <a:xfrm>
            <a:off x="0" y="0"/>
            <a:ext cx="18435254" cy="10287000"/>
          </a:xfrm>
          <a:custGeom>
            <a:avLst/>
            <a:gdLst/>
            <a:ahLst/>
            <a:cxnLst/>
            <a:rect l="l" t="t" r="r" b="b"/>
            <a:pathLst>
              <a:path w="18435254" h="10287000">
                <a:moveTo>
                  <a:pt x="0" y="0"/>
                </a:moveTo>
                <a:lnTo>
                  <a:pt x="18435254" y="0"/>
                </a:lnTo>
                <a:lnTo>
                  <a:pt x="18435254" y="10287000"/>
                </a:lnTo>
                <a:lnTo>
                  <a:pt x="0" y="10287000"/>
                </a:lnTo>
                <a:lnTo>
                  <a:pt x="0" y="0"/>
                </a:lnTo>
                <a:close/>
              </a:path>
            </a:pathLst>
          </a:custGeom>
          <a:blipFill>
            <a:blip r:embed="rId2"/>
            <a:stretch>
              <a:fillRect t="-537" b="-11468"/>
            </a:stretch>
          </a:blipFill>
        </p:spPr>
        <p:txBody>
          <a:bodyPr/>
          <a:lstStyle/>
          <a:p>
            <a:endParaRPr lang="en-US" dirty="0"/>
          </a:p>
        </p:txBody>
      </p:sp>
      <p:grpSp>
        <p:nvGrpSpPr>
          <p:cNvPr id="3" name="Group 3"/>
          <p:cNvGrpSpPr/>
          <p:nvPr/>
        </p:nvGrpSpPr>
        <p:grpSpPr>
          <a:xfrm>
            <a:off x="977412" y="1028700"/>
            <a:ext cx="3846363" cy="6824964"/>
            <a:chOff x="0" y="0"/>
            <a:chExt cx="5128485" cy="9099952"/>
          </a:xfrm>
        </p:grpSpPr>
        <p:pic>
          <p:nvPicPr>
            <p:cNvPr id="4" name="Picture 4"/>
            <p:cNvPicPr>
              <a:picLocks noChangeAspect="1"/>
            </p:cNvPicPr>
            <p:nvPr/>
          </p:nvPicPr>
          <p:blipFill>
            <a:blip r:embed="rId3"/>
            <a:srcRect l="16604" r="45847"/>
            <a:stretch>
              <a:fillRect/>
            </a:stretch>
          </p:blipFill>
          <p:spPr>
            <a:xfrm>
              <a:off x="0" y="0"/>
              <a:ext cx="5128485" cy="9099952"/>
            </a:xfrm>
            <a:prstGeom prst="rect">
              <a:avLst/>
            </a:prstGeom>
          </p:spPr>
        </p:pic>
      </p:grpSp>
      <p:grpSp>
        <p:nvGrpSpPr>
          <p:cNvPr id="5" name="Group 5"/>
          <p:cNvGrpSpPr/>
          <p:nvPr/>
        </p:nvGrpSpPr>
        <p:grpSpPr>
          <a:xfrm>
            <a:off x="0" y="0"/>
            <a:ext cx="977412" cy="97741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7" name="Group 7"/>
          <p:cNvGrpSpPr/>
          <p:nvPr/>
        </p:nvGrpSpPr>
        <p:grpSpPr>
          <a:xfrm>
            <a:off x="5297637" y="3462036"/>
            <a:ext cx="3846363" cy="6824964"/>
            <a:chOff x="0" y="0"/>
            <a:chExt cx="5128485" cy="9099952"/>
          </a:xfrm>
        </p:grpSpPr>
        <p:pic>
          <p:nvPicPr>
            <p:cNvPr id="8" name="Picture 8"/>
            <p:cNvPicPr>
              <a:picLocks noChangeAspect="1"/>
            </p:cNvPicPr>
            <p:nvPr/>
          </p:nvPicPr>
          <p:blipFill>
            <a:blip r:embed="rId4"/>
            <a:srcRect l="17997" r="44454"/>
            <a:stretch>
              <a:fillRect/>
            </a:stretch>
          </p:blipFill>
          <p:spPr>
            <a:xfrm>
              <a:off x="0" y="0"/>
              <a:ext cx="5128485" cy="9099952"/>
            </a:xfrm>
            <a:prstGeom prst="rect">
              <a:avLst/>
            </a:prstGeom>
          </p:spPr>
        </p:pic>
      </p:grpSp>
      <p:sp>
        <p:nvSpPr>
          <p:cNvPr id="9" name="TextBox 9"/>
          <p:cNvSpPr txBox="1"/>
          <p:nvPr/>
        </p:nvSpPr>
        <p:spPr>
          <a:xfrm>
            <a:off x="431550" y="9229725"/>
            <a:ext cx="545862" cy="540236"/>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10" name="TextBox 10"/>
          <p:cNvSpPr txBox="1"/>
          <p:nvPr/>
        </p:nvSpPr>
        <p:spPr>
          <a:xfrm>
            <a:off x="11461336" y="658100"/>
            <a:ext cx="5608462" cy="1019176"/>
          </a:xfrm>
          <a:prstGeom prst="rect">
            <a:avLst/>
          </a:prstGeom>
        </p:spPr>
        <p:txBody>
          <a:bodyPr lIns="0" tIns="0" rIns="0" bIns="0" rtlCol="0" anchor="t">
            <a:spAutoFit/>
          </a:bodyPr>
          <a:lstStyle/>
          <a:p>
            <a:pPr algn="l">
              <a:lnSpc>
                <a:spcPts val="8399"/>
              </a:lnSpc>
              <a:spcBef>
                <a:spcPct val="0"/>
              </a:spcBef>
            </a:pPr>
            <a:r>
              <a:rPr lang="en-US" sz="5999" dirty="0">
                <a:solidFill>
                  <a:srgbClr val="186433"/>
                </a:solidFill>
                <a:latin typeface="Raleway"/>
                <a:ea typeface="Raleway"/>
                <a:cs typeface="Raleway"/>
                <a:sym typeface="Raleway"/>
              </a:rPr>
              <a:t>Will vs Trust</a:t>
            </a:r>
          </a:p>
        </p:txBody>
      </p:sp>
      <p:sp>
        <p:nvSpPr>
          <p:cNvPr id="11" name="TextBox 11"/>
          <p:cNvSpPr txBox="1"/>
          <p:nvPr/>
        </p:nvSpPr>
        <p:spPr>
          <a:xfrm>
            <a:off x="11118687" y="2395203"/>
            <a:ext cx="5951111" cy="2473290"/>
          </a:xfrm>
          <a:prstGeom prst="rect">
            <a:avLst/>
          </a:prstGeom>
        </p:spPr>
        <p:txBody>
          <a:bodyPr lIns="0" tIns="0" rIns="0" bIns="0" rtlCol="0" anchor="t">
            <a:spAutoFit/>
          </a:bodyPr>
          <a:lstStyle/>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A legal document that outlines how assets should be distributed after death.</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Names guardians for minor children.</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Requires probate (a court process to validate the will and oversee the distribution of assets).</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Can be used to leave specific gifts and exclude certain people from inheritance.</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Nominates an executor to handle affairs after death.</a:t>
            </a:r>
          </a:p>
          <a:p>
            <a:pPr algn="l">
              <a:lnSpc>
                <a:spcPts val="2239"/>
              </a:lnSpc>
              <a:spcBef>
                <a:spcPct val="0"/>
              </a:spcBef>
            </a:pPr>
            <a:endParaRPr lang="en-US" sz="1599" dirty="0">
              <a:solidFill>
                <a:srgbClr val="171616"/>
              </a:solidFill>
              <a:latin typeface="Open Sans"/>
              <a:ea typeface="Open Sans"/>
              <a:cs typeface="Open Sans"/>
              <a:sym typeface="Open Sans"/>
            </a:endParaRPr>
          </a:p>
        </p:txBody>
      </p:sp>
      <p:sp>
        <p:nvSpPr>
          <p:cNvPr id="12" name="TextBox 12"/>
          <p:cNvSpPr txBox="1"/>
          <p:nvPr/>
        </p:nvSpPr>
        <p:spPr>
          <a:xfrm>
            <a:off x="10993872" y="2009964"/>
            <a:ext cx="5951111" cy="339800"/>
          </a:xfrm>
          <a:prstGeom prst="rect">
            <a:avLst/>
          </a:prstGeom>
        </p:spPr>
        <p:txBody>
          <a:bodyPr lIns="0" tIns="0" rIns="0" bIns="0" rtlCol="0" anchor="t">
            <a:spAutoFit/>
          </a:bodyPr>
          <a:lstStyle/>
          <a:p>
            <a:pPr algn="l">
              <a:lnSpc>
                <a:spcPts val="2799"/>
              </a:lnSpc>
              <a:spcBef>
                <a:spcPct val="0"/>
              </a:spcBef>
            </a:pPr>
            <a:r>
              <a:rPr lang="en-US" sz="1999" b="1" dirty="0">
                <a:solidFill>
                  <a:srgbClr val="171616"/>
                </a:solidFill>
                <a:latin typeface="Open Sans Bold"/>
                <a:ea typeface="Open Sans Bold"/>
                <a:cs typeface="Open Sans Bold"/>
                <a:sym typeface="Open Sans Bold"/>
              </a:rPr>
              <a:t>Will</a:t>
            </a:r>
          </a:p>
        </p:txBody>
      </p:sp>
      <p:sp>
        <p:nvSpPr>
          <p:cNvPr id="13" name="TextBox 13"/>
          <p:cNvSpPr txBox="1"/>
          <p:nvPr/>
        </p:nvSpPr>
        <p:spPr>
          <a:xfrm>
            <a:off x="11118687" y="5219771"/>
            <a:ext cx="5951111" cy="2749441"/>
          </a:xfrm>
          <a:prstGeom prst="rect">
            <a:avLst/>
          </a:prstGeom>
        </p:spPr>
        <p:txBody>
          <a:bodyPr lIns="0" tIns="0" rIns="0" bIns="0" rtlCol="0" anchor="t">
            <a:spAutoFit/>
          </a:bodyPr>
          <a:lstStyle/>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A legal arrangement that holds and manages assets during life and after death.</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Helps avoid probate, allowing for quicker and more private asset distribution.</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Can place conditions on how and when assets are distributed.</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Managed by a trustee, who is responsible for overseeing the trust's terms.</a:t>
            </a:r>
          </a:p>
          <a:p>
            <a:pPr marL="345439" lvl="1" indent="-172720" algn="l">
              <a:lnSpc>
                <a:spcPts val="2239"/>
              </a:lnSpc>
              <a:buFont typeface="Arial"/>
              <a:buChar char="•"/>
            </a:pPr>
            <a:r>
              <a:rPr lang="en-US" sz="1599" dirty="0">
                <a:solidFill>
                  <a:srgbClr val="171616"/>
                </a:solidFill>
                <a:latin typeface="Open Sans"/>
                <a:ea typeface="Open Sans"/>
                <a:cs typeface="Open Sans"/>
                <a:sym typeface="Open Sans"/>
              </a:rPr>
              <a:t>Can reduce estate taxes and protect assets from creditors.</a:t>
            </a:r>
          </a:p>
          <a:p>
            <a:pPr algn="l">
              <a:lnSpc>
                <a:spcPts val="2239"/>
              </a:lnSpc>
              <a:spcBef>
                <a:spcPct val="0"/>
              </a:spcBef>
            </a:pPr>
            <a:endParaRPr lang="en-US" sz="1599" dirty="0">
              <a:solidFill>
                <a:srgbClr val="171616"/>
              </a:solidFill>
              <a:latin typeface="Open Sans"/>
              <a:ea typeface="Open Sans"/>
              <a:cs typeface="Open Sans"/>
              <a:sym typeface="Open Sans"/>
            </a:endParaRPr>
          </a:p>
        </p:txBody>
      </p:sp>
      <p:sp>
        <p:nvSpPr>
          <p:cNvPr id="14" name="TextBox 14"/>
          <p:cNvSpPr txBox="1"/>
          <p:nvPr/>
        </p:nvSpPr>
        <p:spPr>
          <a:xfrm>
            <a:off x="10993872" y="4679544"/>
            <a:ext cx="5951111" cy="339800"/>
          </a:xfrm>
          <a:prstGeom prst="rect">
            <a:avLst/>
          </a:prstGeom>
        </p:spPr>
        <p:txBody>
          <a:bodyPr lIns="0" tIns="0" rIns="0" bIns="0" rtlCol="0" anchor="t">
            <a:spAutoFit/>
          </a:bodyPr>
          <a:lstStyle/>
          <a:p>
            <a:pPr algn="l">
              <a:lnSpc>
                <a:spcPts val="2799"/>
              </a:lnSpc>
              <a:spcBef>
                <a:spcPct val="0"/>
              </a:spcBef>
            </a:pPr>
            <a:r>
              <a:rPr lang="en-US" sz="1999" b="1" dirty="0">
                <a:solidFill>
                  <a:srgbClr val="171616"/>
                </a:solidFill>
                <a:latin typeface="Open Sans Bold"/>
                <a:ea typeface="Open Sans Bold"/>
                <a:cs typeface="Open Sans Bold"/>
                <a:sym typeface="Open Sans Bold"/>
              </a:rPr>
              <a:t>Trust</a:t>
            </a:r>
          </a:p>
        </p:txBody>
      </p:sp>
      <p:sp>
        <p:nvSpPr>
          <p:cNvPr id="15" name="TextBox 15"/>
          <p:cNvSpPr txBox="1"/>
          <p:nvPr/>
        </p:nvSpPr>
        <p:spPr>
          <a:xfrm>
            <a:off x="10248810" y="8312112"/>
            <a:ext cx="7441235" cy="1016786"/>
          </a:xfrm>
          <a:prstGeom prst="rect">
            <a:avLst/>
          </a:prstGeom>
        </p:spPr>
        <p:txBody>
          <a:bodyPr lIns="0" tIns="0" rIns="0" bIns="0" rtlCol="0" anchor="t">
            <a:spAutoFit/>
          </a:bodyPr>
          <a:lstStyle/>
          <a:p>
            <a:pPr algn="l">
              <a:lnSpc>
                <a:spcPts val="2756"/>
              </a:lnSpc>
              <a:spcBef>
                <a:spcPct val="0"/>
              </a:spcBef>
            </a:pPr>
            <a:r>
              <a:rPr lang="en-US" sz="1969" b="1" dirty="0">
                <a:solidFill>
                  <a:srgbClr val="171616"/>
                </a:solidFill>
                <a:latin typeface="Open Sans Bold"/>
                <a:ea typeface="Open Sans Bold"/>
                <a:cs typeface="Open Sans Bold"/>
                <a:sym typeface="Open Sans Bold"/>
              </a:rPr>
              <a:t>A Will is generally simpler and covers basic estate planning needs, while a Trust offers more flexibility, privacy, and control over how assets are managed and distributed.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9801590" y="0"/>
            <a:ext cx="8486410" cy="5143500"/>
            <a:chOff x="0" y="0"/>
            <a:chExt cx="11315214" cy="6858000"/>
          </a:xfrm>
        </p:grpSpPr>
        <p:pic>
          <p:nvPicPr>
            <p:cNvPr id="3" name="Picture 3"/>
            <p:cNvPicPr>
              <a:picLocks noChangeAspect="1"/>
            </p:cNvPicPr>
            <p:nvPr/>
          </p:nvPicPr>
          <p:blipFill>
            <a:blip r:embed="rId2"/>
            <a:srcRect t="4515" b="4515"/>
            <a:stretch>
              <a:fillRect/>
            </a:stretch>
          </p:blipFill>
          <p:spPr>
            <a:xfrm>
              <a:off x="0" y="0"/>
              <a:ext cx="11315214" cy="6858000"/>
            </a:xfrm>
            <a:prstGeom prst="rect">
              <a:avLst/>
            </a:prstGeom>
          </p:spPr>
        </p:pic>
      </p:grpSp>
      <p:grpSp>
        <p:nvGrpSpPr>
          <p:cNvPr id="4" name="Group 4"/>
          <p:cNvGrpSpPr/>
          <p:nvPr/>
        </p:nvGrpSpPr>
        <p:grpSpPr>
          <a:xfrm>
            <a:off x="9801590" y="5143500"/>
            <a:ext cx="8486410" cy="5143500"/>
            <a:chOff x="0" y="0"/>
            <a:chExt cx="11315214" cy="6858000"/>
          </a:xfrm>
        </p:grpSpPr>
        <p:pic>
          <p:nvPicPr>
            <p:cNvPr id="5" name="Picture 5"/>
            <p:cNvPicPr>
              <a:picLocks noChangeAspect="1"/>
            </p:cNvPicPr>
            <p:nvPr/>
          </p:nvPicPr>
          <p:blipFill>
            <a:blip r:embed="rId3"/>
            <a:srcRect t="4600" b="4600"/>
            <a:stretch>
              <a:fillRect/>
            </a:stretch>
          </p:blipFill>
          <p:spPr>
            <a:xfrm>
              <a:off x="0" y="0"/>
              <a:ext cx="11315214" cy="6858000"/>
            </a:xfrm>
            <a:prstGeom prst="rect">
              <a:avLst/>
            </a:prstGeom>
          </p:spPr>
        </p:pic>
      </p:grpSp>
      <p:sp>
        <p:nvSpPr>
          <p:cNvPr id="6" name="Freeform 6"/>
          <p:cNvSpPr/>
          <p:nvPr/>
        </p:nvSpPr>
        <p:spPr>
          <a:xfrm>
            <a:off x="2064768" y="3853510"/>
            <a:ext cx="390222" cy="2579980"/>
          </a:xfrm>
          <a:custGeom>
            <a:avLst/>
            <a:gdLst/>
            <a:ahLst/>
            <a:cxnLst/>
            <a:rect l="l" t="t" r="r" b="b"/>
            <a:pathLst>
              <a:path w="390222" h="2579980">
                <a:moveTo>
                  <a:pt x="0" y="0"/>
                </a:moveTo>
                <a:lnTo>
                  <a:pt x="390222" y="0"/>
                </a:lnTo>
                <a:lnTo>
                  <a:pt x="390222" y="2579980"/>
                </a:lnTo>
                <a:lnTo>
                  <a:pt x="0" y="2579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Freeform 7"/>
          <p:cNvSpPr/>
          <p:nvPr/>
        </p:nvSpPr>
        <p:spPr>
          <a:xfrm>
            <a:off x="-57156" y="0"/>
            <a:ext cx="10015826" cy="10287000"/>
          </a:xfrm>
          <a:custGeom>
            <a:avLst/>
            <a:gdLst/>
            <a:ahLst/>
            <a:cxnLst/>
            <a:rect l="l" t="t" r="r" b="b"/>
            <a:pathLst>
              <a:path w="10015826" h="10287000">
                <a:moveTo>
                  <a:pt x="0" y="0"/>
                </a:moveTo>
                <a:lnTo>
                  <a:pt x="10015826" y="0"/>
                </a:lnTo>
                <a:lnTo>
                  <a:pt x="10015826" y="10287000"/>
                </a:lnTo>
                <a:lnTo>
                  <a:pt x="0" y="10287000"/>
                </a:lnTo>
                <a:lnTo>
                  <a:pt x="0" y="0"/>
                </a:lnTo>
                <a:close/>
              </a:path>
            </a:pathLst>
          </a:custGeom>
          <a:blipFill>
            <a:blip r:embed="rId6"/>
            <a:stretch>
              <a:fillRect l="-33056" r="-31275"/>
            </a:stretch>
          </a:blipFill>
        </p:spPr>
        <p:txBody>
          <a:bodyPr/>
          <a:lstStyle/>
          <a:p>
            <a:endParaRPr lang="en-US" dirty="0"/>
          </a:p>
        </p:txBody>
      </p:sp>
      <p:grpSp>
        <p:nvGrpSpPr>
          <p:cNvPr id="8" name="Group 8"/>
          <p:cNvGrpSpPr/>
          <p:nvPr/>
        </p:nvGrpSpPr>
        <p:grpSpPr>
          <a:xfrm>
            <a:off x="-57156" y="0"/>
            <a:ext cx="977412" cy="977412"/>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sp>
        <p:nvSpPr>
          <p:cNvPr id="10" name="TextBox 10"/>
          <p:cNvSpPr txBox="1"/>
          <p:nvPr/>
        </p:nvSpPr>
        <p:spPr>
          <a:xfrm>
            <a:off x="431550" y="9229725"/>
            <a:ext cx="545862" cy="540236"/>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11" name="TextBox 11"/>
          <p:cNvSpPr txBox="1"/>
          <p:nvPr/>
        </p:nvSpPr>
        <p:spPr>
          <a:xfrm>
            <a:off x="2064768" y="2362454"/>
            <a:ext cx="5608462" cy="1019176"/>
          </a:xfrm>
          <a:prstGeom prst="rect">
            <a:avLst/>
          </a:prstGeom>
        </p:spPr>
        <p:txBody>
          <a:bodyPr lIns="0" tIns="0" rIns="0" bIns="0" rtlCol="0" anchor="t">
            <a:spAutoFit/>
          </a:bodyPr>
          <a:lstStyle/>
          <a:p>
            <a:pPr algn="l">
              <a:lnSpc>
                <a:spcPts val="8399"/>
              </a:lnSpc>
              <a:spcBef>
                <a:spcPct val="0"/>
              </a:spcBef>
            </a:pPr>
            <a:r>
              <a:rPr lang="en-US" sz="5999" dirty="0">
                <a:solidFill>
                  <a:srgbClr val="171616"/>
                </a:solidFill>
                <a:latin typeface="Raleway"/>
                <a:ea typeface="Raleway"/>
                <a:cs typeface="Raleway"/>
                <a:sym typeface="Raleway"/>
              </a:rPr>
              <a:t>Key Roles</a:t>
            </a:r>
          </a:p>
        </p:txBody>
      </p:sp>
      <p:sp>
        <p:nvSpPr>
          <p:cNvPr id="12" name="TextBox 12"/>
          <p:cNvSpPr txBox="1"/>
          <p:nvPr/>
        </p:nvSpPr>
        <p:spPr>
          <a:xfrm>
            <a:off x="2603234" y="3853510"/>
            <a:ext cx="4059213" cy="323141"/>
          </a:xfrm>
          <a:prstGeom prst="rect">
            <a:avLst/>
          </a:prstGeom>
        </p:spPr>
        <p:txBody>
          <a:bodyPr lIns="0" tIns="0" rIns="0" bIns="0" rtlCol="0" anchor="t">
            <a:spAutoFit/>
          </a:bodyPr>
          <a:lstStyle/>
          <a:p>
            <a:pPr algn="ctr">
              <a:lnSpc>
                <a:spcPts val="2659"/>
              </a:lnSpc>
              <a:spcBef>
                <a:spcPct val="0"/>
              </a:spcBef>
            </a:pPr>
            <a:r>
              <a:rPr lang="en-US" sz="1899" dirty="0">
                <a:solidFill>
                  <a:srgbClr val="171616"/>
                </a:solidFill>
                <a:latin typeface="Open Sans"/>
                <a:ea typeface="Open Sans"/>
                <a:cs typeface="Open Sans"/>
                <a:sym typeface="Open Sans"/>
              </a:rPr>
              <a:t>Executor: Handles estate settlement</a:t>
            </a:r>
          </a:p>
        </p:txBody>
      </p:sp>
      <p:sp>
        <p:nvSpPr>
          <p:cNvPr id="13" name="TextBox 13"/>
          <p:cNvSpPr txBox="1"/>
          <p:nvPr/>
        </p:nvSpPr>
        <p:spPr>
          <a:xfrm>
            <a:off x="2603234" y="4652901"/>
            <a:ext cx="3350865" cy="656441"/>
          </a:xfrm>
          <a:prstGeom prst="rect">
            <a:avLst/>
          </a:prstGeom>
        </p:spPr>
        <p:txBody>
          <a:bodyPr lIns="0" tIns="0" rIns="0" bIns="0" rtlCol="0" anchor="t">
            <a:spAutoFit/>
          </a:bodyPr>
          <a:lstStyle/>
          <a:p>
            <a:pPr algn="ctr">
              <a:lnSpc>
                <a:spcPts val="2659"/>
              </a:lnSpc>
            </a:pPr>
            <a:r>
              <a:rPr lang="en-US" sz="1899" dirty="0">
                <a:solidFill>
                  <a:srgbClr val="171616"/>
                </a:solidFill>
                <a:latin typeface="Open Sans"/>
                <a:ea typeface="Open Sans"/>
                <a:cs typeface="Open Sans"/>
                <a:sym typeface="Open Sans"/>
              </a:rPr>
              <a:t>Trustee: Manages trust assets</a:t>
            </a:r>
          </a:p>
          <a:p>
            <a:pPr algn="ctr">
              <a:lnSpc>
                <a:spcPts val="2659"/>
              </a:lnSpc>
              <a:spcBef>
                <a:spcPct val="0"/>
              </a:spcBef>
            </a:pPr>
            <a:endParaRPr lang="en-US" sz="1899" dirty="0">
              <a:solidFill>
                <a:srgbClr val="171616"/>
              </a:solidFill>
              <a:latin typeface="Open Sans"/>
              <a:ea typeface="Open Sans"/>
              <a:cs typeface="Open Sans"/>
              <a:sym typeface="Open Sans"/>
            </a:endParaRPr>
          </a:p>
        </p:txBody>
      </p:sp>
      <p:sp>
        <p:nvSpPr>
          <p:cNvPr id="14" name="TextBox 14"/>
          <p:cNvSpPr txBox="1"/>
          <p:nvPr/>
        </p:nvSpPr>
        <p:spPr>
          <a:xfrm>
            <a:off x="2603234" y="5378871"/>
            <a:ext cx="4851276" cy="323141"/>
          </a:xfrm>
          <a:prstGeom prst="rect">
            <a:avLst/>
          </a:prstGeom>
        </p:spPr>
        <p:txBody>
          <a:bodyPr lIns="0" tIns="0" rIns="0" bIns="0" rtlCol="0" anchor="t">
            <a:spAutoFit/>
          </a:bodyPr>
          <a:lstStyle/>
          <a:p>
            <a:pPr algn="ctr">
              <a:lnSpc>
                <a:spcPts val="2659"/>
              </a:lnSpc>
              <a:spcBef>
                <a:spcPct val="0"/>
              </a:spcBef>
            </a:pPr>
            <a:r>
              <a:rPr lang="en-US" sz="1899" dirty="0">
                <a:solidFill>
                  <a:srgbClr val="171616"/>
                </a:solidFill>
                <a:latin typeface="Open Sans"/>
                <a:ea typeface="Open Sans"/>
                <a:cs typeface="Open Sans"/>
                <a:sym typeface="Open Sans"/>
              </a:rPr>
              <a:t>Guardianship: Caretaker for minor children</a:t>
            </a:r>
          </a:p>
        </p:txBody>
      </p:sp>
      <p:sp>
        <p:nvSpPr>
          <p:cNvPr id="15" name="TextBox 15"/>
          <p:cNvSpPr txBox="1"/>
          <p:nvPr/>
        </p:nvSpPr>
        <p:spPr>
          <a:xfrm>
            <a:off x="2603234" y="6110349"/>
            <a:ext cx="5790498" cy="989742"/>
          </a:xfrm>
          <a:prstGeom prst="rect">
            <a:avLst/>
          </a:prstGeom>
        </p:spPr>
        <p:txBody>
          <a:bodyPr lIns="0" tIns="0" rIns="0" bIns="0" rtlCol="0" anchor="t">
            <a:spAutoFit/>
          </a:bodyPr>
          <a:lstStyle/>
          <a:p>
            <a:pPr algn="l">
              <a:lnSpc>
                <a:spcPts val="2659"/>
              </a:lnSpc>
              <a:spcBef>
                <a:spcPct val="0"/>
              </a:spcBef>
            </a:pPr>
            <a:r>
              <a:rPr lang="en-US" sz="1899" dirty="0">
                <a:solidFill>
                  <a:srgbClr val="171616"/>
                </a:solidFill>
                <a:latin typeface="Open Sans"/>
                <a:ea typeface="Open Sans"/>
                <a:cs typeface="Open Sans"/>
                <a:sym typeface="Open Sans"/>
              </a:rPr>
              <a:t>Power of Attorney: Medical POA for healthcare decisions and Financial POA for managing financial matters.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2724295"/>
            <a:ext cx="16701273" cy="5893923"/>
            <a:chOff x="0" y="0"/>
            <a:chExt cx="3884077" cy="1370701"/>
          </a:xfrm>
        </p:grpSpPr>
        <p:sp>
          <p:nvSpPr>
            <p:cNvPr id="6" name="Freeform 6"/>
            <p:cNvSpPr/>
            <p:nvPr/>
          </p:nvSpPr>
          <p:spPr>
            <a:xfrm>
              <a:off x="0" y="0"/>
              <a:ext cx="3884077" cy="1370701"/>
            </a:xfrm>
            <a:custGeom>
              <a:avLst/>
              <a:gdLst/>
              <a:ahLst/>
              <a:cxnLst/>
              <a:rect l="l" t="t" r="r" b="b"/>
              <a:pathLst>
                <a:path w="3884077" h="1370701">
                  <a:moveTo>
                    <a:pt x="0" y="0"/>
                  </a:moveTo>
                  <a:lnTo>
                    <a:pt x="3884077" y="0"/>
                  </a:lnTo>
                  <a:lnTo>
                    <a:pt x="3884077" y="1370701"/>
                  </a:lnTo>
                  <a:lnTo>
                    <a:pt x="0" y="1370701"/>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extLst>
              <p:ext uri="{D42A27DB-BD31-4B8C-83A1-F6EECF244321}">
                <p14:modId xmlns:p14="http://schemas.microsoft.com/office/powerpoint/2010/main" val="3456981338"/>
              </p:ext>
            </p:extLst>
          </p:nvPr>
        </p:nvGraphicFramePr>
        <p:xfrm>
          <a:off x="793363" y="2722391"/>
          <a:ext cx="16701273" cy="5895827"/>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3612">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Name</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Percent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Contact Information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5686">
                <a:tc>
                  <a:txBody>
                    <a:bodyPr/>
                    <a:lstStyle/>
                    <a:p>
                      <a:pPr algn="ctr">
                        <a:lnSpc>
                          <a:spcPts val="251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1538">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4991">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284116"/>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Beneficiaries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2724295"/>
            <a:ext cx="16701273" cy="5978062"/>
            <a:chOff x="0" y="0"/>
            <a:chExt cx="3884077" cy="1390269"/>
          </a:xfrm>
        </p:grpSpPr>
        <p:sp>
          <p:nvSpPr>
            <p:cNvPr id="6" name="Freeform 6"/>
            <p:cNvSpPr/>
            <p:nvPr/>
          </p:nvSpPr>
          <p:spPr>
            <a:xfrm>
              <a:off x="0" y="0"/>
              <a:ext cx="3884077" cy="1390268"/>
            </a:xfrm>
            <a:custGeom>
              <a:avLst/>
              <a:gdLst/>
              <a:ahLst/>
              <a:cxnLst/>
              <a:rect l="l" t="t" r="r" b="b"/>
              <a:pathLst>
                <a:path w="3884077" h="1390268">
                  <a:moveTo>
                    <a:pt x="0" y="0"/>
                  </a:moveTo>
                  <a:lnTo>
                    <a:pt x="3884077" y="0"/>
                  </a:lnTo>
                  <a:lnTo>
                    <a:pt x="3884077" y="1390268"/>
                  </a:lnTo>
                  <a:lnTo>
                    <a:pt x="0" y="1390268"/>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extLst>
              <p:ext uri="{D42A27DB-BD31-4B8C-83A1-F6EECF244321}">
                <p14:modId xmlns:p14="http://schemas.microsoft.com/office/powerpoint/2010/main" val="3245357149"/>
              </p:ext>
            </p:extLst>
          </p:nvPr>
        </p:nvGraphicFramePr>
        <p:xfrm>
          <a:off x="793364" y="2724295"/>
          <a:ext cx="16701273" cy="597806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3465">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Account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Custodian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Notes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8328">
                <a:tc>
                  <a:txBody>
                    <a:bodyPr/>
                    <a:lstStyle/>
                    <a:p>
                      <a:pPr algn="ctr">
                        <a:lnSpc>
                          <a:spcPts val="251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endParaRPr lang="en-US" sz="1799" dirty="0">
                        <a:solidFill>
                          <a:srgbClr val="000000"/>
                        </a:solidFill>
                        <a:latin typeface="Open Sans"/>
                        <a:ea typeface="Open Sans"/>
                        <a:cs typeface="Open Sans"/>
                        <a:sym typeface="Open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1364">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4905">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284116"/>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Assets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grpSp>
        <p:nvGrpSpPr>
          <p:cNvPr id="3" name="Group 3"/>
          <p:cNvGrpSpPr/>
          <p:nvPr/>
        </p:nvGrpSpPr>
        <p:grpSpPr>
          <a:xfrm>
            <a:off x="0" y="0"/>
            <a:ext cx="977412" cy="97741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86433"/>
            </a:solidFill>
          </p:spPr>
          <p:txBody>
            <a:bodyPr/>
            <a:lstStyle/>
            <a:p>
              <a:endParaRPr lang="en-US" dirty="0"/>
            </a:p>
          </p:txBody>
        </p:sp>
      </p:grpSp>
      <p:grpSp>
        <p:nvGrpSpPr>
          <p:cNvPr id="5" name="Group 5"/>
          <p:cNvGrpSpPr/>
          <p:nvPr/>
        </p:nvGrpSpPr>
        <p:grpSpPr>
          <a:xfrm>
            <a:off x="793364" y="2724295"/>
            <a:ext cx="16701273" cy="5978062"/>
            <a:chOff x="0" y="0"/>
            <a:chExt cx="3884077" cy="1390269"/>
          </a:xfrm>
        </p:grpSpPr>
        <p:sp>
          <p:nvSpPr>
            <p:cNvPr id="6" name="Freeform 6"/>
            <p:cNvSpPr/>
            <p:nvPr/>
          </p:nvSpPr>
          <p:spPr>
            <a:xfrm>
              <a:off x="0" y="0"/>
              <a:ext cx="3884077" cy="1390268"/>
            </a:xfrm>
            <a:custGeom>
              <a:avLst/>
              <a:gdLst/>
              <a:ahLst/>
              <a:cxnLst/>
              <a:rect l="l" t="t" r="r" b="b"/>
              <a:pathLst>
                <a:path w="3884077" h="1390268">
                  <a:moveTo>
                    <a:pt x="0" y="0"/>
                  </a:moveTo>
                  <a:lnTo>
                    <a:pt x="3884077" y="0"/>
                  </a:lnTo>
                  <a:lnTo>
                    <a:pt x="3884077" y="1390268"/>
                  </a:lnTo>
                  <a:lnTo>
                    <a:pt x="0" y="1390268"/>
                  </a:lnTo>
                  <a:close/>
                </a:path>
              </a:pathLst>
            </a:custGeom>
            <a:solidFill>
              <a:srgbClr val="186433">
                <a:alpha val="17647"/>
              </a:srgbClr>
            </a:solidFill>
          </p:spPr>
          <p:txBody>
            <a:bodyPr/>
            <a:lstStyle/>
            <a:p>
              <a:endParaRPr lang="en-US" dirty="0"/>
            </a:p>
          </p:txBody>
        </p:sp>
      </p:grpSp>
      <p:graphicFrame>
        <p:nvGraphicFramePr>
          <p:cNvPr id="7" name="Table 7"/>
          <p:cNvGraphicFramePr>
            <a:graphicFrameLocks noGrp="1"/>
          </p:cNvGraphicFramePr>
          <p:nvPr/>
        </p:nvGraphicFramePr>
        <p:xfrm>
          <a:off x="793364" y="2724295"/>
          <a:ext cx="16701273" cy="5978062"/>
        </p:xfrm>
        <a:graphic>
          <a:graphicData uri="http://schemas.openxmlformats.org/drawingml/2006/table">
            <a:tbl>
              <a:tblPr/>
              <a:tblGrid>
                <a:gridCol w="5246705">
                  <a:extLst>
                    <a:ext uri="{9D8B030D-6E8A-4147-A177-3AD203B41FA5}">
                      <a16:colId xmlns:a16="http://schemas.microsoft.com/office/drawing/2014/main" val="20000"/>
                    </a:ext>
                  </a:extLst>
                </a:gridCol>
                <a:gridCol w="5609347">
                  <a:extLst>
                    <a:ext uri="{9D8B030D-6E8A-4147-A177-3AD203B41FA5}">
                      <a16:colId xmlns:a16="http://schemas.microsoft.com/office/drawing/2014/main" val="20001"/>
                    </a:ext>
                  </a:extLst>
                </a:gridCol>
                <a:gridCol w="5845221">
                  <a:extLst>
                    <a:ext uri="{9D8B030D-6E8A-4147-A177-3AD203B41FA5}">
                      <a16:colId xmlns:a16="http://schemas.microsoft.com/office/drawing/2014/main" val="20002"/>
                    </a:ext>
                  </a:extLst>
                </a:gridCol>
              </a:tblGrid>
              <a:tr h="1643465">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Account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Custodian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dirty="0">
                          <a:solidFill>
                            <a:srgbClr val="000000"/>
                          </a:solidFill>
                          <a:latin typeface="Open Sans Bold"/>
                          <a:ea typeface="Open Sans Bold"/>
                          <a:cs typeface="Open Sans Bold"/>
                          <a:sym typeface="Open Sans Bold"/>
                        </a:rPr>
                        <a:t>Notes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5566">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1364">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7667">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431550" y="9229725"/>
            <a:ext cx="545862" cy="540385"/>
          </a:xfrm>
          <a:prstGeom prst="rect">
            <a:avLst/>
          </a:prstGeom>
        </p:spPr>
        <p:txBody>
          <a:bodyPr lIns="0" tIns="0" rIns="0" bIns="0" rtlCol="0" anchor="t">
            <a:spAutoFit/>
          </a:bodyPr>
          <a:lstStyle/>
          <a:p>
            <a:pPr algn="r">
              <a:lnSpc>
                <a:spcPts val="2239"/>
              </a:lnSpc>
            </a:pPr>
            <a:r>
              <a:rPr lang="en-US" sz="1599" dirty="0">
                <a:solidFill>
                  <a:srgbClr val="171616"/>
                </a:solidFill>
                <a:latin typeface="Open Sans"/>
                <a:ea typeface="Open Sans"/>
                <a:cs typeface="Open Sans"/>
                <a:sym typeface="Open Sans"/>
              </a:rPr>
              <a:t>20</a:t>
            </a:r>
          </a:p>
          <a:p>
            <a:pPr algn="r">
              <a:lnSpc>
                <a:spcPts val="2239"/>
              </a:lnSpc>
              <a:spcBef>
                <a:spcPct val="0"/>
              </a:spcBef>
            </a:pPr>
            <a:r>
              <a:rPr lang="en-US" sz="1599" dirty="0">
                <a:solidFill>
                  <a:srgbClr val="171616"/>
                </a:solidFill>
                <a:latin typeface="Open Sans"/>
                <a:ea typeface="Open Sans"/>
                <a:cs typeface="Open Sans"/>
                <a:sym typeface="Open Sans"/>
              </a:rPr>
              <a:t>25</a:t>
            </a:r>
          </a:p>
        </p:txBody>
      </p:sp>
      <p:sp>
        <p:nvSpPr>
          <p:cNvPr id="9" name="TextBox 9"/>
          <p:cNvSpPr txBox="1"/>
          <p:nvPr/>
        </p:nvSpPr>
        <p:spPr>
          <a:xfrm>
            <a:off x="793364" y="1284116"/>
            <a:ext cx="16701273" cy="1019176"/>
          </a:xfrm>
          <a:prstGeom prst="rect">
            <a:avLst/>
          </a:prstGeom>
        </p:spPr>
        <p:txBody>
          <a:bodyPr lIns="0" tIns="0" rIns="0" bIns="0" rtlCol="0" anchor="t">
            <a:spAutoFit/>
          </a:bodyPr>
          <a:lstStyle/>
          <a:p>
            <a:pPr algn="ctr">
              <a:lnSpc>
                <a:spcPts val="8399"/>
              </a:lnSpc>
              <a:spcBef>
                <a:spcPct val="0"/>
              </a:spcBef>
            </a:pPr>
            <a:r>
              <a:rPr lang="en-US" sz="5999" dirty="0">
                <a:solidFill>
                  <a:srgbClr val="171616"/>
                </a:solidFill>
                <a:latin typeface="Raleway"/>
                <a:ea typeface="Raleway"/>
                <a:cs typeface="Raleway"/>
                <a:sym typeface="Raleway"/>
              </a:rPr>
              <a:t> Assets Continued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49C153BE2074781DC88ABE917864A" ma:contentTypeVersion="16" ma:contentTypeDescription="Create a new document." ma:contentTypeScope="" ma:versionID="2cf1376c77797b5d48fa8e2572f41713">
  <xsd:schema xmlns:xsd="http://www.w3.org/2001/XMLSchema" xmlns:xs="http://www.w3.org/2001/XMLSchema" xmlns:p="http://schemas.microsoft.com/office/2006/metadata/properties" xmlns:ns2="abbfc5ed-c112-4c9b-919a-cf26b662639e" xmlns:ns3="348f1e66-23a0-455b-ad11-bc907a7922fe" targetNamespace="http://schemas.microsoft.com/office/2006/metadata/properties" ma:root="true" ma:fieldsID="a7545040ddd2f198371bdbd8cc9628a8" ns2:_="" ns3:_="">
    <xsd:import namespace="abbfc5ed-c112-4c9b-919a-cf26b662639e"/>
    <xsd:import namespace="348f1e66-23a0-455b-ad11-bc907a7922f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bfc5ed-c112-4c9b-919a-cf26b662639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a71bd7c-2cea-4a26-a86f-b759baf4937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8f1e66-23a0-455b-ad11-bc907a7922f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cceb5b8-0547-4345-8d4f-657e540b46b6}" ma:internalName="TaxCatchAll" ma:showField="CatchAllData" ma:web="348f1e66-23a0-455b-ad11-bc907a7922f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bfc5ed-c112-4c9b-919a-cf26b662639e">
      <Terms xmlns="http://schemas.microsoft.com/office/infopath/2007/PartnerControls"/>
    </lcf76f155ced4ddcb4097134ff3c332f>
    <TaxCatchAll xmlns="348f1e66-23a0-455b-ad11-bc907a7922fe" xsi:nil="true"/>
  </documentManagement>
</p:properties>
</file>

<file path=customXml/itemProps1.xml><?xml version="1.0" encoding="utf-8"?>
<ds:datastoreItem xmlns:ds="http://schemas.openxmlformats.org/officeDocument/2006/customXml" ds:itemID="{4EC157D3-49E4-45DD-8580-D9442713A0E4}">
  <ds:schemaRefs>
    <ds:schemaRef ds:uri="http://schemas.microsoft.com/sharepoint/v3/contenttype/forms"/>
  </ds:schemaRefs>
</ds:datastoreItem>
</file>

<file path=customXml/itemProps2.xml><?xml version="1.0" encoding="utf-8"?>
<ds:datastoreItem xmlns:ds="http://schemas.openxmlformats.org/officeDocument/2006/customXml" ds:itemID="{63D2A5D7-2616-4A5C-B52B-24F26B5C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bfc5ed-c112-4c9b-919a-cf26b662639e"/>
    <ds:schemaRef ds:uri="348f1e66-23a0-455b-ad11-bc907a7922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94AFC8-7242-4B67-9666-379D8992F988}">
  <ds:schemaRefs>
    <ds:schemaRef ds:uri="http://schemas.microsoft.com/office/2006/metadata/properties"/>
    <ds:schemaRef ds:uri="http://schemas.microsoft.com/office/infopath/2007/PartnerControls"/>
    <ds:schemaRef ds:uri="abbfc5ed-c112-4c9b-919a-cf26b662639e"/>
    <ds:schemaRef ds:uri="348f1e66-23a0-455b-ad11-bc907a7922fe"/>
  </ds:schemaRefs>
</ds:datastoreItem>
</file>

<file path=docProps/app.xml><?xml version="1.0" encoding="utf-8"?>
<Properties xmlns="http://schemas.openxmlformats.org/officeDocument/2006/extended-properties" xmlns:vt="http://schemas.openxmlformats.org/officeDocument/2006/docPropsVTypes">
  <TotalTime>11</TotalTime>
  <Words>676</Words>
  <Application>Microsoft Office PowerPoint</Application>
  <PresentationFormat>Custom</PresentationFormat>
  <Paragraphs>133</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Open Sans</vt:lpstr>
      <vt:lpstr>Calibri</vt:lpstr>
      <vt:lpstr>Aptos</vt:lpstr>
      <vt:lpstr>Raleway</vt:lpstr>
      <vt:lpstr>Barlow Condensed Semi-Bold</vt:lpstr>
      <vt:lpstr>Crimson Roman Bold</vt:lpstr>
      <vt:lpstr>Arimo</vt:lpstr>
      <vt:lpstr>Arial</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Minimalist Photography Presentation</dc:title>
  <dc:creator>Paige Gentile</dc:creator>
  <cp:lastModifiedBy>McKayla Hajjar</cp:lastModifiedBy>
  <cp:revision>4</cp:revision>
  <dcterms:created xsi:type="dcterms:W3CDTF">2006-08-16T00:00:00Z</dcterms:created>
  <dcterms:modified xsi:type="dcterms:W3CDTF">2025-07-21T18:57:11Z</dcterms:modified>
  <dc:identifier>DAGiSIjBYC0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0x0101009FD49C153BE2074781DC88ABE917864A</vt:lpwstr>
  </property>
</Properties>
</file>